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handoutMasterIdLst>
    <p:handoutMasterId r:id="rId36"/>
  </p:handoutMasterIdLst>
  <p:sldIdLst>
    <p:sldId id="256" r:id="rId2"/>
    <p:sldId id="271" r:id="rId3"/>
    <p:sldId id="329" r:id="rId4"/>
    <p:sldId id="379" r:id="rId5"/>
    <p:sldId id="380" r:id="rId6"/>
    <p:sldId id="330" r:id="rId7"/>
    <p:sldId id="371" r:id="rId8"/>
    <p:sldId id="372" r:id="rId9"/>
    <p:sldId id="360" r:id="rId10"/>
    <p:sldId id="282" r:id="rId11"/>
    <p:sldId id="285" r:id="rId12"/>
    <p:sldId id="338" r:id="rId13"/>
    <p:sldId id="325" r:id="rId14"/>
    <p:sldId id="326" r:id="rId15"/>
    <p:sldId id="361" r:id="rId16"/>
    <p:sldId id="367" r:id="rId17"/>
    <p:sldId id="368" r:id="rId18"/>
    <p:sldId id="369" r:id="rId19"/>
    <p:sldId id="370" r:id="rId20"/>
    <p:sldId id="356" r:id="rId21"/>
    <p:sldId id="357" r:id="rId22"/>
    <p:sldId id="387" r:id="rId23"/>
    <p:sldId id="381" r:id="rId24"/>
    <p:sldId id="382" r:id="rId25"/>
    <p:sldId id="383" r:id="rId26"/>
    <p:sldId id="384" r:id="rId27"/>
    <p:sldId id="386" r:id="rId28"/>
    <p:sldId id="352" r:id="rId29"/>
    <p:sldId id="301" r:id="rId30"/>
    <p:sldId id="302" r:id="rId31"/>
    <p:sldId id="378" r:id="rId32"/>
    <p:sldId id="333" r:id="rId33"/>
    <p:sldId id="354" r:id="rId34"/>
  </p:sldIdLst>
  <p:sldSz cx="9144000" cy="6858000" type="screen4x3"/>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0558" autoAdjust="0"/>
    <p:restoredTop sz="24789" autoAdjust="0"/>
  </p:normalViewPr>
  <p:slideViewPr>
    <p:cSldViewPr snapToGrid="0" snapToObjects="1">
      <p:cViewPr>
        <p:scale>
          <a:sx n="125" d="100"/>
          <a:sy n="125" d="100"/>
        </p:scale>
        <p:origin x="-293" y="970"/>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466"/>
    </p:cViewPr>
  </p:sorterViewPr>
  <p:notesViewPr>
    <p:cSldViewPr showGuides="1">
      <p:cViewPr>
        <p:scale>
          <a:sx n="75" d="100"/>
          <a:sy n="75" d="100"/>
        </p:scale>
        <p:origin x="-3420" y="-486"/>
      </p:cViewPr>
      <p:guideLst>
        <p:guide orient="horz" pos="310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7"/>
            <a:ext cx="2889250"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778251" y="7"/>
            <a:ext cx="2889250"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12.11.2018</a:t>
            </a:fld>
            <a:endParaRPr lang="de-DE"/>
          </a:p>
        </p:txBody>
      </p:sp>
      <p:sp>
        <p:nvSpPr>
          <p:cNvPr id="4" name="Fußzeilenplatzhalter 3"/>
          <p:cNvSpPr>
            <a:spLocks noGrp="1"/>
          </p:cNvSpPr>
          <p:nvPr>
            <p:ph type="ftr" sz="quarter" idx="2"/>
          </p:nvPr>
        </p:nvSpPr>
        <p:spPr>
          <a:xfrm>
            <a:off x="1" y="9377363"/>
            <a:ext cx="2889250"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778251" y="9377363"/>
            <a:ext cx="2889250"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6"/>
            <a:ext cx="2889938"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777607" y="6"/>
            <a:ext cx="2889938"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12.11.2018</a:t>
            </a:fld>
            <a:endParaRPr lang="de-DE"/>
          </a:p>
        </p:txBody>
      </p:sp>
      <p:sp>
        <p:nvSpPr>
          <p:cNvPr id="4" name="Folienbildplatzhalt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67417" y="4935542"/>
            <a:ext cx="6004898"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777607" y="9377322"/>
            <a:ext cx="2889938"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792315"/>
            <a:ext cx="6004899"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934376"/>
            <a:ext cx="6075545"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2888" y="4720307"/>
            <a:ext cx="6004899"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1"/>
            <a:ext cx="6004899"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sowohl das </a:t>
            </a:r>
            <a:r>
              <a:rPr lang="de-DE" sz="1000" b="1" dirty="0"/>
              <a:t>grundlegende, zum Hauptschulabschluss führende Niveau, </a:t>
            </a:r>
            <a:r>
              <a:rPr lang="de-DE" sz="1000" dirty="0"/>
              <a:t>das </a:t>
            </a:r>
            <a:r>
              <a:rPr lang="de-DE" sz="1000" b="1" dirty="0"/>
              <a:t>mittlere, zum Realschulabschluss führende Niveau </a:t>
            </a:r>
            <a:r>
              <a:rPr lang="de-DE" sz="1000" dirty="0"/>
              <a:t>als auch das </a:t>
            </a:r>
            <a:r>
              <a:rPr lang="de-DE" sz="1000" b="1" dirty="0"/>
              <a:t>erweiterte Niveau, das zum Abitur </a:t>
            </a:r>
            <a:r>
              <a:rPr lang="de-DE" sz="1000" dirty="0"/>
              <a:t>hinführt.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936331"/>
            <a:ext cx="6146191"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smtClean="0"/>
              <a:t>Hier</a:t>
            </a:r>
            <a:r>
              <a:rPr lang="de-DE" baseline="0" dirty="0" smtClean="0"/>
              <a:t> finden sich </a:t>
            </a:r>
            <a:r>
              <a:rPr lang="de-DE" dirty="0" smtClean="0"/>
              <a:t>nochmals die verschiedenen Angebote an Profilfächern, Wahlpflichtfächern und des Wahlfachs Informatik an den einzelnen Schularten</a:t>
            </a:r>
            <a:r>
              <a:rPr lang="de-DE" baseline="0" dirty="0" smtClean="0"/>
              <a:t> in der Gesamtschau. </a:t>
            </a:r>
          </a:p>
          <a:p>
            <a:r>
              <a:rPr lang="de-DE" i="1" baseline="0" dirty="0" smtClean="0"/>
              <a:t>(Die Farbsymbolik auf den Seiten 16-19 veranschaulicht die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1"/>
            <a:ext cx="6004899"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2"/>
            <a:ext cx="6004899" cy="4655070"/>
          </a:xfrm>
        </p:spPr>
        <p:txBody>
          <a:bodyPr>
            <a:normAutofit lnSpcReduction="10000"/>
          </a:bodyPr>
          <a:lstStyle/>
          <a:p>
            <a:pPr marL="171346" indent="-171346">
              <a:lnSpc>
                <a:spcPct val="110000"/>
              </a:lnSpc>
              <a:buFont typeface="Arial" panose="020B0604020202020204" pitchFamily="34" charset="0"/>
              <a:buChar char="•"/>
            </a:pPr>
            <a:r>
              <a:rPr lang="de-DE" dirty="0" smtClean="0"/>
              <a:t>Mit</a:t>
            </a:r>
            <a:r>
              <a:rPr lang="de-DE" baseline="0" dirty="0" smtClean="0"/>
              <a:t> dem Übergang in die Sekundarstufe verändert sich das </a:t>
            </a:r>
            <a:r>
              <a:rPr lang="de-DE" b="1" baseline="0" dirty="0" smtClean="0"/>
              <a:t>Anforderungsniveau</a:t>
            </a:r>
            <a:r>
              <a:rPr lang="de-DE" baseline="0" dirty="0" smtClean="0"/>
              <a:t> an die Schülerinnen und Schüler in altersangemessener Weise an allen Schulen.</a:t>
            </a:r>
          </a:p>
          <a:p>
            <a:pPr marL="171346" indent="-171346">
              <a:buFont typeface="Arial" panose="020B0604020202020204" pitchFamily="34" charset="0"/>
              <a:buChar char="•"/>
            </a:pPr>
            <a:endParaRPr lang="de-DE" baseline="0" dirty="0" smtClean="0"/>
          </a:p>
          <a:p>
            <a:pPr marL="171346" indent="-171346">
              <a:buFont typeface="Arial" panose="020B0604020202020204" pitchFamily="34" charset="0"/>
              <a:buChar char="•"/>
            </a:pPr>
            <a:r>
              <a:rPr lang="de-DE" dirty="0" smtClean="0"/>
              <a:t>Die</a:t>
            </a:r>
            <a:r>
              <a:rPr lang="de-DE" baseline="0" dirty="0" smtClean="0"/>
              <a:t> </a:t>
            </a:r>
            <a:r>
              <a:rPr lang="de-DE" b="1" baseline="0" dirty="0" smtClean="0"/>
              <a:t>Unterrichtsinhalte</a:t>
            </a:r>
            <a:r>
              <a:rPr lang="de-DE" baseline="0" dirty="0" smtClean="0"/>
              <a:t> und die </a:t>
            </a:r>
            <a:r>
              <a:rPr lang="de-DE" b="1" baseline="0" dirty="0" smtClean="0"/>
              <a:t>Zahl der unterrichteten Fächer nehmen zu</a:t>
            </a:r>
            <a:r>
              <a:rPr lang="de-DE" baseline="0" dirty="0" smtClean="0"/>
              <a:t>.  </a:t>
            </a:r>
          </a:p>
          <a:p>
            <a:pPr marL="171346" indent="-171346">
              <a:buFont typeface="Arial" panose="020B0604020202020204" pitchFamily="34" charset="0"/>
              <a:buChar char="•"/>
            </a:pPr>
            <a:r>
              <a:rPr lang="de-DE" dirty="0" smtClean="0"/>
              <a:t>Wahrnehmbar</a:t>
            </a:r>
            <a:r>
              <a:rPr lang="de-DE" baseline="0" dirty="0" smtClean="0"/>
              <a:t> wird dies oft durch die </a:t>
            </a:r>
            <a:r>
              <a:rPr lang="de-DE" b="1" baseline="0" dirty="0" smtClean="0"/>
              <a:t>steigende Anzahl </a:t>
            </a:r>
            <a:r>
              <a:rPr lang="de-DE" baseline="0" dirty="0" smtClean="0"/>
              <a:t>unterrichteter </a:t>
            </a:r>
            <a:r>
              <a:rPr lang="de-DE" b="1" baseline="0" dirty="0" smtClean="0"/>
              <a:t>Stunden</a:t>
            </a:r>
            <a:r>
              <a:rPr lang="de-DE" baseline="0" dirty="0" smtClean="0"/>
              <a:t>. </a:t>
            </a:r>
          </a:p>
          <a:p>
            <a:pPr marL="171346" indent="-171346">
              <a:buFont typeface="Arial" panose="020B0604020202020204" pitchFamily="34" charset="0"/>
              <a:buChar char="•"/>
            </a:pPr>
            <a:r>
              <a:rPr lang="de-DE" baseline="0" dirty="0" smtClean="0"/>
              <a:t>Dies führt dazu, dass auch </a:t>
            </a:r>
            <a:r>
              <a:rPr lang="de-DE" b="1" baseline="0" dirty="0" smtClean="0"/>
              <a:t>Nachmittagsunterricht </a:t>
            </a:r>
            <a:r>
              <a:rPr lang="de-DE" baseline="0" dirty="0" smtClean="0"/>
              <a:t>stattfindet. </a:t>
            </a:r>
          </a:p>
          <a:p>
            <a:pPr marL="171346" indent="-171346">
              <a:buFont typeface="Arial" panose="020B0604020202020204" pitchFamily="34" charset="0"/>
              <a:buChar char="•"/>
            </a:pPr>
            <a:r>
              <a:rPr lang="de-DE" baseline="0" dirty="0" smtClean="0"/>
              <a:t>Zudem ist häufig mit einem </a:t>
            </a:r>
            <a:r>
              <a:rPr lang="de-DE" b="1" baseline="0" dirty="0" smtClean="0"/>
              <a:t>steigenden Umfang der Hausaufgaben </a:t>
            </a:r>
            <a:r>
              <a:rPr lang="de-DE" strike="noStrike" baseline="0" dirty="0" smtClean="0"/>
              <a:t>zu rechnen</a:t>
            </a:r>
            <a:r>
              <a:rPr lang="de-DE" baseline="0" dirty="0" smtClean="0"/>
              <a:t>.</a:t>
            </a:r>
          </a:p>
          <a:p>
            <a:pPr marL="171346" indent="-171346" defTabSz="913847">
              <a:buFont typeface="Arial" panose="020B0604020202020204" pitchFamily="34" charset="0"/>
              <a:buChar char="•"/>
              <a:defRPr/>
            </a:pPr>
            <a:r>
              <a:rPr lang="de-DE" strike="noStrike" baseline="0" dirty="0" smtClean="0"/>
              <a:t>Die Schülerinnen und Schüler gestalten den eigenen Lernprozess </a:t>
            </a:r>
            <a:r>
              <a:rPr lang="de-DE" b="1" strike="noStrike" baseline="0" dirty="0" smtClean="0"/>
              <a:t>zunehmend selbstständig</a:t>
            </a:r>
            <a:r>
              <a:rPr lang="de-DE" strike="noStrike" baseline="0" dirty="0" smtClean="0"/>
              <a:t>. </a:t>
            </a:r>
          </a:p>
          <a:p>
            <a:pPr marL="171346" indent="-171346">
              <a:buFont typeface="Arial" panose="020B0604020202020204" pitchFamily="34" charset="0"/>
              <a:buChar char="•"/>
            </a:pPr>
            <a:endParaRPr lang="de-DE" baseline="0" dirty="0" smtClean="0"/>
          </a:p>
          <a:p>
            <a:pPr marL="171346" indent="-171346" defTabSz="913847">
              <a:buFont typeface="Arial" panose="020B0604020202020204" pitchFamily="34" charset="0"/>
              <a:buChar char="•"/>
              <a:defRPr/>
            </a:pPr>
            <a:r>
              <a:rPr lang="de-DE" i="0" u="none" baseline="0" dirty="0" smtClean="0"/>
              <a:t>Die  genannten Schularten reagieren darauf durch das Angebot einer </a:t>
            </a:r>
            <a:r>
              <a:rPr lang="de-DE" b="1" i="0" u="none" baseline="0" dirty="0" smtClean="0"/>
              <a:t>Hausaufgabenbetreuung </a:t>
            </a:r>
            <a:r>
              <a:rPr lang="de-DE" i="0" u="none" baseline="0" dirty="0" smtClean="0"/>
              <a:t>oder auch durch das </a:t>
            </a:r>
            <a:r>
              <a:rPr lang="de-DE" b="1" i="0" u="none" baseline="0" dirty="0" smtClean="0"/>
              <a:t>Ganztagsschulangebot</a:t>
            </a:r>
            <a:r>
              <a:rPr lang="de-DE" i="0" u="none" baseline="0" dirty="0" smtClean="0"/>
              <a:t>. </a:t>
            </a:r>
          </a:p>
          <a:p>
            <a:pPr marL="171346" indent="-171346" defTabSz="913847">
              <a:buFont typeface="Arial" panose="020B0604020202020204" pitchFamily="34" charset="0"/>
              <a:buChar char="•"/>
              <a:defRPr/>
            </a:pPr>
            <a:endParaRPr lang="de-DE" i="0" u="none" baseline="0" dirty="0" smtClean="0"/>
          </a:p>
          <a:p>
            <a:pPr marL="171346" indent="-171346" defTabSz="913847">
              <a:buFont typeface="Arial" panose="020B0604020202020204" pitchFamily="34" charset="0"/>
              <a:buChar char="•"/>
              <a:defRPr/>
            </a:pPr>
            <a:r>
              <a:rPr lang="de-DE" i="0" u="none" baseline="0" dirty="0" smtClean="0"/>
              <a:t>Bei den Gemeinschaftsschulen</a:t>
            </a:r>
            <a:r>
              <a:rPr lang="de-DE" i="0" u="none" dirty="0" smtClean="0"/>
              <a:t> - und zum Teil auch bei anderen Schularten</a:t>
            </a:r>
            <a:r>
              <a:rPr lang="de-DE" dirty="0"/>
              <a:t> </a:t>
            </a:r>
            <a:r>
              <a:rPr lang="de-DE" dirty="0" smtClean="0"/>
              <a:t>-</a:t>
            </a:r>
            <a:r>
              <a:rPr lang="de-DE" i="0" u="none" dirty="0" smtClean="0"/>
              <a:t> </a:t>
            </a:r>
            <a:r>
              <a:rPr lang="de-DE" i="0" u="none" baseline="0" dirty="0" smtClean="0"/>
              <a:t> ist die </a:t>
            </a:r>
            <a:r>
              <a:rPr lang="de-DE" b="1" i="0" u="none" baseline="0" dirty="0" smtClean="0"/>
              <a:t>gebundene Ganztagsschule </a:t>
            </a:r>
            <a:r>
              <a:rPr lang="de-DE" i="0" u="none" baseline="0" dirty="0" smtClean="0"/>
              <a:t>Teil des Gesamtkonzeptes. Der Ganztag findet an vier oder drei</a:t>
            </a:r>
            <a:r>
              <a:rPr lang="de-DE" i="0" u="none" dirty="0" smtClean="0"/>
              <a:t> </a:t>
            </a:r>
            <a:r>
              <a:rPr lang="de-DE" i="0" u="none" baseline="0" dirty="0" smtClean="0"/>
              <a:t>Tagen über einen Zeitraum von acht Zeitstunden statt. </a:t>
            </a:r>
          </a:p>
          <a:p>
            <a:pPr defTabSz="913847">
              <a:defRPr/>
            </a:pPr>
            <a:r>
              <a:rPr lang="de-DE" dirty="0"/>
              <a:t>     Der Schultag ist dabei rhythmisiert. Hausaufgaben gibt es in der Regel keine, sie </a:t>
            </a:r>
          </a:p>
          <a:p>
            <a:pPr defTabSz="913847">
              <a:defRPr/>
            </a:pPr>
            <a:r>
              <a:rPr lang="de-DE" dirty="0"/>
              <a:t> </a:t>
            </a:r>
            <a:r>
              <a:rPr lang="de-DE" dirty="0" smtClean="0"/>
              <a:t>    werden durch </a:t>
            </a:r>
            <a:r>
              <a:rPr lang="de-DE" dirty="0"/>
              <a:t>Aufgaben in der Schule ersetzt.</a:t>
            </a:r>
          </a:p>
          <a:p>
            <a:pPr defTabSz="913847">
              <a:defRPr/>
            </a:pPr>
            <a:endParaRPr lang="de-DE" i="0" u="none" baseline="0" dirty="0" smtClean="0"/>
          </a:p>
          <a:p>
            <a:pPr marL="171346" indent="-171346">
              <a:buFont typeface="Arial" panose="020B0604020202020204" pitchFamily="34" charset="0"/>
              <a:buChar char="•"/>
            </a:pPr>
            <a:r>
              <a:rPr lang="de-DE" dirty="0"/>
              <a:t>Wenn Sie sich für eine </a:t>
            </a:r>
            <a:r>
              <a:rPr lang="de-DE" b="1" dirty="0"/>
              <a:t>Ganztagsschule</a:t>
            </a:r>
            <a:r>
              <a:rPr lang="de-DE" dirty="0"/>
              <a:t> entscheiden, dann wählen Sie eine Schule, die </a:t>
            </a:r>
            <a:r>
              <a:rPr lang="de-DE" b="1" dirty="0"/>
              <a:t>mehr Zeit und Raum für das Lernen</a:t>
            </a:r>
            <a:r>
              <a:rPr lang="de-DE" dirty="0"/>
              <a:t> des Kindes </a:t>
            </a:r>
            <a:r>
              <a:rPr lang="de-DE" b="1" dirty="0"/>
              <a:t>an der Schule </a:t>
            </a:r>
            <a:r>
              <a:rPr lang="de-DE" dirty="0"/>
              <a:t>bietet. Die Ganztagsschulen ermöglichen Kontakte auch zu außerschulischen Partnern und haben mehr Möglichkeiten, die Schule in den Sozialraum hinein zu öffnen. Sie tragen dazu bei, </a:t>
            </a:r>
            <a:r>
              <a:rPr lang="de-DE" b="1" dirty="0"/>
              <a:t>herkunftsbedingte Benachteiligungen </a:t>
            </a:r>
            <a:r>
              <a:rPr lang="de-DE" dirty="0"/>
              <a:t>im Schulsystem zu </a:t>
            </a:r>
            <a:r>
              <a:rPr lang="de-DE" b="1" dirty="0"/>
              <a:t>überwinden </a:t>
            </a:r>
            <a:r>
              <a:rPr lang="de-DE" dirty="0"/>
              <a:t>und </a:t>
            </a:r>
            <a:r>
              <a:rPr lang="de-DE" b="1" dirty="0"/>
              <a:t>verbessern die Vereinbarkeit von Familie und Beruf</a:t>
            </a:r>
            <a:r>
              <a:rPr lang="de-DE" dirty="0"/>
              <a:t>.</a:t>
            </a:r>
            <a:endParaRPr lang="de-DE" i="0" u="none" baseline="0" dirty="0" smtClean="0"/>
          </a:p>
          <a:p>
            <a:pPr marL="171346" indent="-171346" algn="r">
              <a:buFont typeface="Arial" panose="020B0604020202020204" pitchFamily="34" charset="0"/>
              <a:buChar char="•"/>
            </a:pPr>
            <a:endParaRPr lang="de-DE" baseline="0" dirty="0" smtClean="0"/>
          </a:p>
          <a:p>
            <a:r>
              <a:rPr lang="de-DE" i="1" baseline="0" dirty="0" smtClean="0"/>
              <a:t>    </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506633"/>
            <a:ext cx="6075545"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
        <p:nvSpPr>
          <p:cNvPr id="5" name="Notizenplatzhalter 2"/>
          <p:cNvSpPr txBox="1">
            <a:spLocks/>
          </p:cNvSpPr>
          <p:nvPr/>
        </p:nvSpPr>
        <p:spPr>
          <a:xfrm>
            <a:off x="6714691" y="4721482"/>
            <a:ext cx="6004899"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278023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a:p>
        </p:txBody>
      </p:sp>
      <p:sp>
        <p:nvSpPr>
          <p:cNvPr id="5" name="Notizenplatzhalter 2"/>
          <p:cNvSpPr>
            <a:spLocks noGrp="1"/>
          </p:cNvSpPr>
          <p:nvPr>
            <p:ph type="body" idx="1"/>
          </p:nvPr>
        </p:nvSpPr>
        <p:spPr>
          <a:xfrm>
            <a:off x="296776" y="4936332"/>
            <a:ext cx="6075545"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8"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8"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8"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721481"/>
            <a:ext cx="6004899"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9"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4"/>
            <a:ext cx="6004899"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933857"/>
            <a:ext cx="6146191"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3858"/>
            <a:ext cx="6004898"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4"/>
            <a:ext cx="6004899" cy="4726686"/>
          </a:xfrm>
        </p:spPr>
        <p:txBody>
          <a:bodyPr/>
          <a:lstStyle/>
          <a:p>
            <a:r>
              <a:rPr lang="de-DE" sz="1100" u="sng" dirty="0"/>
              <a:t>Ergänzende Folie „Sonderpädagogisches Beratungs-, Unterstützungs- und Bildungsangebot</a:t>
            </a:r>
          </a:p>
          <a:p>
            <a:endParaRPr lang="de-DE" sz="1100" dirty="0"/>
          </a:p>
          <a:p>
            <a:pPr marL="169462" indent="-169462">
              <a:buFont typeface="Arial" panose="020B0604020202020204" pitchFamily="34" charset="0"/>
              <a:buChar char="•"/>
            </a:pPr>
            <a:r>
              <a:rPr lang="de-DE" sz="1100" dirty="0"/>
              <a:t>Die sonderpädagogischen Bildungs- und Beratungszentren (SBBZ) des Landes unterscheiden sich nach </a:t>
            </a:r>
            <a:r>
              <a:rPr lang="de-DE" sz="1100" b="1" dirty="0"/>
              <a:t>Förderschwerpunkten</a:t>
            </a:r>
            <a:r>
              <a:rPr lang="de-DE" sz="1100" dirty="0"/>
              <a:t>. In den Förderschwerpunkten </a:t>
            </a:r>
            <a:r>
              <a:rPr lang="de-DE" sz="1100" b="1" dirty="0"/>
              <a:t>Sehen, Hören, körperlich-motorische Entwicklung, Sprache </a:t>
            </a:r>
            <a:r>
              <a:rPr lang="de-DE" sz="1100" dirty="0"/>
              <a:t>und </a:t>
            </a:r>
            <a:r>
              <a:rPr lang="de-DE" sz="1100" b="1" dirty="0"/>
              <a:t>mit Einschränkungen auch emotionale und soziale Entwicklung </a:t>
            </a:r>
            <a:r>
              <a:rPr lang="de-DE" sz="1100" dirty="0"/>
              <a:t>stehen </a:t>
            </a:r>
            <a:r>
              <a:rPr lang="de-DE" sz="1100" b="1" dirty="0"/>
              <a:t>Bildungsgänge der allgemeinen Schulen </a:t>
            </a:r>
            <a:r>
              <a:rPr lang="de-DE" sz="1100" dirty="0"/>
              <a:t>zur Verfügung. Somit werden auch alle dort möglichen Bildungsabschlüsse angeboten. </a:t>
            </a:r>
            <a:endParaRPr lang="de-DE" sz="1100" b="1" dirty="0">
              <a:solidFill>
                <a:srgbClr val="FF0000"/>
              </a:solidFill>
            </a:endParaRPr>
          </a:p>
          <a:p>
            <a:r>
              <a:rPr lang="de-DE" sz="1100" dirty="0"/>
              <a:t>     Bei einigen Förderschwerpunkten ist dies allerdings mit dem Besuch eines Internats verbunden. </a:t>
            </a:r>
            <a:endParaRPr lang="de-DE" sz="1100" dirty="0" smtClean="0"/>
          </a:p>
          <a:p>
            <a:endParaRPr lang="de-DE" sz="1100" dirty="0"/>
          </a:p>
          <a:p>
            <a:pPr marL="169462" indent="-169462">
              <a:buFont typeface="Arial" panose="020B0604020202020204" pitchFamily="34" charset="0"/>
              <a:buChar char="•"/>
            </a:pPr>
            <a:r>
              <a:rPr lang="de-DE" sz="1100" dirty="0"/>
              <a:t>Zusätzlich gibt es </a:t>
            </a:r>
            <a:r>
              <a:rPr lang="de-DE" sz="1100" b="1" dirty="0"/>
              <a:t>eigene Bildungsabschlüsse </a:t>
            </a:r>
            <a:r>
              <a:rPr lang="de-DE" sz="1100" dirty="0"/>
              <a:t>in den </a:t>
            </a:r>
            <a:r>
              <a:rPr lang="de-DE" sz="1100" b="1" dirty="0"/>
              <a:t>Förderschwerpunkten Lernen und geistige Entwicklung</a:t>
            </a:r>
            <a:r>
              <a:rPr lang="de-DE" sz="1100" dirty="0"/>
              <a:t>.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Zentral ist das </a:t>
            </a:r>
            <a:r>
              <a:rPr lang="de-DE" sz="1100" b="1" dirty="0"/>
              <a:t>Elternwahlrecht</a:t>
            </a:r>
            <a:r>
              <a:rPr lang="de-DE" sz="1100" dirty="0"/>
              <a:t>. Eltern entscheiden, ob ihr Kind ein </a:t>
            </a:r>
            <a:r>
              <a:rPr lang="de-DE" sz="1100" b="1" dirty="0"/>
              <a:t>SBBZ oder </a:t>
            </a:r>
            <a:r>
              <a:rPr lang="de-DE" sz="1100" dirty="0"/>
              <a:t>eine </a:t>
            </a:r>
            <a:r>
              <a:rPr lang="de-DE" sz="1100" b="1" dirty="0"/>
              <a:t>allgemeine Schule</a:t>
            </a:r>
            <a:r>
              <a:rPr lang="de-DE" sz="1100" dirty="0"/>
              <a:t> besuchen soll. Hierfür ist eine eingehende Beratung erforderlich, damit Eltern auch wissen wofür – und wogegen sie sich entscheiden:</a:t>
            </a:r>
          </a:p>
          <a:p>
            <a:pPr marL="621359" lvl="1" indent="-169462">
              <a:buFont typeface="Arial" panose="020B0604020202020204" pitchFamily="34" charset="0"/>
              <a:buChar char="•"/>
            </a:pPr>
            <a:r>
              <a:rPr lang="de-DE" sz="1100" dirty="0"/>
              <a:t>Wollen sie die </a:t>
            </a:r>
            <a:r>
              <a:rPr lang="de-DE" sz="1100" b="1" dirty="0"/>
              <a:t>fachlich hochdifferenzierte Infrastruktur eines SBBZ</a:t>
            </a:r>
            <a:r>
              <a:rPr lang="de-DE" sz="1100" dirty="0"/>
              <a:t>, den umfassend auf die individuellen Bedürfnisse der Schülerinnen und Schüler ausgerichteten Unterricht und die spezifische, barrierefreie und optimal angepasste Lernumgebung?</a:t>
            </a:r>
          </a:p>
          <a:p>
            <a:pPr marL="621359" lvl="1" indent="-169462">
              <a:buFont typeface="Arial" panose="020B0604020202020204" pitchFamily="34" charset="0"/>
              <a:buChar char="•"/>
            </a:pPr>
            <a:r>
              <a:rPr lang="de-DE" sz="1100" dirty="0"/>
              <a:t>Oder das </a:t>
            </a:r>
            <a:r>
              <a:rPr lang="de-DE" sz="1100" b="1" dirty="0"/>
              <a:t>gemeinsame, möglichst wohnortnahe Lernen in einer heterogenen Klasse</a:t>
            </a:r>
            <a:r>
              <a:rPr lang="de-DE" sz="1100" dirty="0"/>
              <a:t>, in einer allgemeinen schulischen Umgebung mit den unterrichtlichen Methoden, Inhalten und Organisationsformen der allgemeinen Schule, ergänzt durch sonderpädagogische Bildungsangebote?</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Wenn keine sächlichen oder personellen Gründe dagegen sprechen, ist an den SBBZ </a:t>
            </a:r>
            <a:r>
              <a:rPr lang="de-DE" sz="1100" b="1" dirty="0"/>
              <a:t>auch eine Aufnahme von Schülerinnen und Schülern ohne Anspruch auf ein sonderpädagogisches Bildungsangebot </a:t>
            </a:r>
            <a:r>
              <a:rPr lang="de-DE" sz="1100" dirty="0"/>
              <a:t>möglich. Hierzu gibt es mittlerweile erste Erfahrungen, die in der nächsten Zeit ausgewertet werden sollen, um dann in ggf. benötigte Regelungen einzufließen.</a:t>
            </a:r>
          </a:p>
        </p:txBody>
      </p:sp>
      <p:sp>
        <p:nvSpPr>
          <p:cNvPr id="4" name="Foliennummernplatzhalter 3"/>
          <p:cNvSpPr>
            <a:spLocks noGrp="1"/>
          </p:cNvSpPr>
          <p:nvPr>
            <p:ph type="sldNum" sz="quarter" idx="10"/>
          </p:nvPr>
        </p:nvSpPr>
        <p:spPr/>
        <p:txBody>
          <a:bodyPr/>
          <a:lstStyle/>
          <a:p>
            <a:fld id="{9411CA67-D061-429F-B186-15D98BBFE45D}" type="slidenum">
              <a:rPr lang="de-DE" smtClean="0"/>
              <a:t>33</a:t>
            </a:fld>
            <a:endParaRPr lang="de-DE"/>
          </a:p>
        </p:txBody>
      </p:sp>
    </p:spTree>
    <p:extLst>
      <p:ext uri="{BB962C8B-B14F-4D97-AF65-F5344CB8AC3E}">
        <p14:creationId xmlns:p14="http://schemas.microsoft.com/office/powerpoint/2010/main" val="278023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6775" y="711200"/>
            <a:ext cx="4935538"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296774" y="4625675"/>
            <a:ext cx="6075545"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8" y="4936331"/>
            <a:ext cx="6004900"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817765"/>
            <a:ext cx="6004899"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p>
          <a:p>
            <a:pPr marL="0" lvl="1" defTabSz="702952">
              <a:spcBef>
                <a:spcPct val="0"/>
              </a:spcBef>
              <a:spcAft>
                <a:spcPct val="15000"/>
              </a:spcAft>
              <a:defRPr/>
            </a:pPr>
            <a:endParaRPr lang="de-DE" sz="1050" dirty="0" smtClean="0"/>
          </a:p>
          <a:p>
            <a:pPr marL="171346" lvl="1" indent="-171346" defTabSz="702952">
              <a:spcBef>
                <a:spcPct val="0"/>
              </a:spcBef>
              <a:spcAft>
                <a:spcPct val="15000"/>
              </a:spcAft>
              <a:buFont typeface="Arial" panose="020B0604020202020204" pitchFamily="34" charset="0"/>
              <a:buChar char="•"/>
              <a:defRPr/>
            </a:pPr>
            <a:r>
              <a:rPr lang="de-DE" sz="1050" b="1" dirty="0" smtClean="0"/>
              <a:t>Schulartübergreifendes</a:t>
            </a:r>
            <a:r>
              <a:rPr lang="de-DE" sz="1050" dirty="0" smtClean="0"/>
              <a:t>:</a:t>
            </a:r>
          </a:p>
          <a:p>
            <a:pPr marL="626385" lvl="2" indent="-169462" defTabSz="702952">
              <a:spcBef>
                <a:spcPct val="0"/>
              </a:spcBef>
              <a:spcAft>
                <a:spcPct val="15000"/>
              </a:spcAft>
              <a:buFont typeface="Arial" panose="020B0604020202020204" pitchFamily="34" charset="0"/>
              <a:buChar char="•"/>
              <a:defRPr/>
            </a:pPr>
            <a:r>
              <a:rPr lang="de-DE" sz="1050" dirty="0" smtClean="0"/>
              <a:t>Die auf die Grundschule aufbauenden Schularten bieten verschiedene </a:t>
            </a:r>
            <a:r>
              <a:rPr lang="de-DE" sz="1050" b="1" dirty="0" smtClean="0"/>
              <a:t>Wahlpflichtfächer, Profil</a:t>
            </a:r>
            <a:r>
              <a:rPr lang="de-DE" sz="1050" b="1" baseline="0" dirty="0" smtClean="0"/>
              <a:t>fächer und das Wahlfach Informatik </a:t>
            </a:r>
            <a:r>
              <a:rPr lang="de-DE" sz="1050" baseline="0" dirty="0" smtClean="0"/>
              <a:t>an</a:t>
            </a:r>
            <a:r>
              <a:rPr lang="de-DE" sz="1050" b="0" baseline="0" dirty="0" smtClean="0"/>
              <a:t>. D</a:t>
            </a:r>
            <a:r>
              <a:rPr lang="de-DE" sz="1050" baseline="0" dirty="0" smtClean="0"/>
              <a:t>iese werden abschließend in einer Übersicht dargestellt. </a:t>
            </a:r>
          </a:p>
          <a:p>
            <a:pPr marL="626385" lvl="1" indent="-169462">
              <a:buFont typeface="Arial" panose="020B0604020202020204" pitchFamily="34" charset="0"/>
              <a:buChar char="•"/>
            </a:pPr>
            <a:r>
              <a:rPr lang="de-DE" sz="1050" baseline="0" dirty="0" smtClean="0"/>
              <a:t>Zudem stellen wir Ihnen schulartübergreifende Aspekte zum </a:t>
            </a:r>
            <a:r>
              <a:rPr lang="de-DE" sz="1050" b="1" baseline="0" dirty="0" smtClean="0"/>
              <a:t>Anforderungsniveau</a:t>
            </a:r>
            <a:r>
              <a:rPr lang="de-DE" sz="1050" baseline="0" dirty="0" smtClean="0"/>
              <a:t> in den weiterführenden Schulen vor.</a:t>
            </a:r>
          </a:p>
          <a:p>
            <a:pPr marL="626385" lvl="1"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54447"/>
            <a:ext cx="6075545"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6775" y="639763"/>
            <a:ext cx="4935538" cy="3702050"/>
          </a:xfrm>
        </p:spPr>
      </p:sp>
      <p:sp>
        <p:nvSpPr>
          <p:cNvPr id="3" name="Notizenplatzhalter 2"/>
          <p:cNvSpPr>
            <a:spLocks noGrp="1"/>
          </p:cNvSpPr>
          <p:nvPr>
            <p:ph type="body" idx="1"/>
          </p:nvPr>
        </p:nvSpPr>
        <p:spPr>
          <a:xfrm>
            <a:off x="296773" y="4936332"/>
            <a:ext cx="6146191"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568325"/>
            <a:ext cx="4960938"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
        <p:nvSpPr>
          <p:cNvPr id="5" name="Notizenplatzhalter 2"/>
          <p:cNvSpPr>
            <a:spLocks noGrp="1"/>
          </p:cNvSpPr>
          <p:nvPr>
            <p:ph type="body" idx="1"/>
          </p:nvPr>
        </p:nvSpPr>
        <p:spPr>
          <a:xfrm>
            <a:off x="367419" y="4721482"/>
            <a:ext cx="6004899"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4" name="Rechteck 23"/>
          <p:cNvSpPr/>
          <p:nvPr/>
        </p:nvSpPr>
        <p:spPr>
          <a:xfrm flipV="1">
            <a:off x="5410200" y="3897010"/>
            <a:ext cx="3733801" cy="192024"/>
          </a:xfrm>
          <a:prstGeom prst="rect">
            <a:avLst/>
          </a:prstGeom>
          <a:solidFill>
            <a:srgbClr val="B70017">
              <a:alpha val="49804"/>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rgbClr val="FFFDE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chteck 22"/>
          <p:cNvSpPr/>
          <p:nvPr/>
        </p:nvSpPr>
        <p:spPr>
          <a:xfrm flipV="1">
            <a:off x="5410182" y="3810000"/>
            <a:ext cx="3733819" cy="9108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bg1">
              <a:lumMod val="90000"/>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bg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3">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 y="3649662"/>
            <a:ext cx="9144000" cy="244170"/>
          </a:xfrm>
          <a:prstGeom prst="rect">
            <a:avLst/>
          </a:prstGeom>
          <a:solidFill>
            <a:schemeClr val="accent6">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57200" y="2132856"/>
            <a:ext cx="8333557" cy="1470025"/>
          </a:xfrm>
        </p:spPr>
        <p:txBody>
          <a:bodyPr anchor="b">
            <a:noAutofit/>
          </a:bodyPr>
          <a:lstStyle>
            <a:lvl1pPr algn="l">
              <a:defRPr sz="48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21" name="Datumsplatzhalter 13"/>
          <p:cNvSpPr>
            <a:spLocks noGrp="1"/>
          </p:cNvSpPr>
          <p:nvPr>
            <p:ph type="dt" sz="half" idx="2"/>
          </p:nvPr>
        </p:nvSpPr>
        <p:spPr>
          <a:xfrm>
            <a:off x="7914363"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t>12.11.2018</a:t>
            </a:fld>
            <a:endParaRPr lang="de-DE" dirty="0"/>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5061" y="450000"/>
            <a:ext cx="317387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Fußzeilenplatzhalter 4"/>
          <p:cNvSpPr>
            <a:spLocks noGrp="1"/>
          </p:cNvSpPr>
          <p:nvPr>
            <p:ph type="ftr" sz="quarter" idx="11"/>
          </p:nvPr>
        </p:nvSpPr>
        <p:spPr>
          <a:xfrm>
            <a:off x="467544" y="5949280"/>
            <a:ext cx="917952" cy="360000"/>
          </a:xfrm>
        </p:spPr>
        <p:txBody>
          <a:bodyPr/>
          <a:lstStyle/>
          <a:p>
            <a:r>
              <a:rPr lang="de-DE" dirty="0" smtClean="0"/>
              <a:t>www.km-bw.de</a:t>
            </a:r>
            <a:endParaRPr lang="de-DE" dirty="0"/>
          </a:p>
        </p:txBody>
      </p:sp>
      <p:sp>
        <p:nvSpPr>
          <p:cNvPr id="6" name="Rechteck 5"/>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lstStyle/>
          <a:p>
            <a:r>
              <a:rPr kumimoji="0" lang="de-DE" dirty="0" smtClean="0"/>
              <a:t>Titelmasterformat durch Klicken bearbeiten</a:t>
            </a:r>
            <a:endParaRPr kumimoji="0" lang="en-US" dirty="0"/>
          </a:p>
        </p:txBody>
      </p:sp>
      <p:sp>
        <p:nvSpPr>
          <p:cNvPr id="21" name="Datumsplatzhalter 13"/>
          <p:cNvSpPr>
            <a:spLocks noGrp="1"/>
          </p:cNvSpPr>
          <p:nvPr>
            <p:ph type="dt" sz="half" idx="2"/>
          </p:nvPr>
        </p:nvSpPr>
        <p:spPr>
          <a:xfrm>
            <a:off x="7812360"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t>12.11.2018</a:t>
            </a:fld>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Datumsplatzhalter 4"/>
          <p:cNvSpPr>
            <a:spLocks noGrp="1"/>
          </p:cNvSpPr>
          <p:nvPr>
            <p:ph type="dt" sz="half" idx="10"/>
          </p:nvPr>
        </p:nvSpPr>
        <p:spPr/>
        <p:txBody>
          <a:bodyPr/>
          <a:lstStyle/>
          <a:p>
            <a:fld id="{5017C4A1-069A-4365-86DE-F645D1D350D2}" type="datetime1">
              <a:rPr lang="de-DE" smtClean="0"/>
              <a:t>12.11.2018</a:t>
            </a:fld>
            <a:endParaRPr lang="de-DE"/>
          </a:p>
        </p:txBody>
      </p:sp>
      <p:sp>
        <p:nvSpPr>
          <p:cNvPr id="6" name="Fußzeilenplatzhalter 5"/>
          <p:cNvSpPr>
            <a:spLocks noGrp="1"/>
          </p:cNvSpPr>
          <p:nvPr>
            <p:ph type="ftr" sz="quarter" idx="11"/>
          </p:nvPr>
        </p:nvSpPr>
        <p:spPr/>
        <p:txBody>
          <a:bodyPr/>
          <a:lstStyle/>
          <a:p>
            <a:r>
              <a:rPr lang="de-DE" dirty="0"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12.11.2018</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26" name="Datumsplatzhalter 25"/>
          <p:cNvSpPr>
            <a:spLocks noGrp="1"/>
          </p:cNvSpPr>
          <p:nvPr>
            <p:ph type="dt" sz="half" idx="10"/>
          </p:nvPr>
        </p:nvSpPr>
        <p:spPr/>
        <p:txBody>
          <a:bodyPr rtlCol="0"/>
          <a:lstStyle/>
          <a:p>
            <a:fld id="{29B25DDC-D4D5-4ACE-822D-E5A8D8FAE1DB}" type="datetime1">
              <a:rPr lang="de-DE" smtClean="0"/>
              <a:t>12.11.2018</a:t>
            </a:fld>
            <a:endParaRPr lang="de-DE"/>
          </a:p>
        </p:txBody>
      </p:sp>
      <p:sp>
        <p:nvSpPr>
          <p:cNvPr id="28" name="Fußzeilenplatzhalter 27"/>
          <p:cNvSpPr>
            <a:spLocks noGrp="1"/>
          </p:cNvSpPr>
          <p:nvPr>
            <p:ph type="ftr" sz="quarter" idx="12"/>
          </p:nvPr>
        </p:nvSpPr>
        <p:spPr/>
        <p:txBody>
          <a:bodyPr rtlCol="0"/>
          <a:lstStyle/>
          <a:p>
            <a:r>
              <a:rPr lang="de-DE" dirty="0" smtClean="0"/>
              <a:t>www.km-bw.de</a:t>
            </a:r>
            <a:endParaRPr lang="de-DE" dirty="0"/>
          </a:p>
        </p:txBody>
      </p:sp>
      <p:sp>
        <p:nvSpPr>
          <p:cNvPr id="10" name="Titel 1"/>
          <p:cNvSpPr>
            <a:spLocks noGrp="1"/>
          </p:cNvSpPr>
          <p:nvPr>
            <p:ph type="title"/>
          </p:nvPr>
        </p:nvSpPr>
        <p:spPr>
          <a:xfrm>
            <a:off x="457200" y="692696"/>
            <a:ext cx="8229600" cy="1066800"/>
          </a:xfrm>
        </p:spPr>
        <p:txBody>
          <a:bodyPr/>
          <a:lstStyle/>
          <a:p>
            <a:r>
              <a:rPr kumimoji="0" lang="de-DE" dirty="0" smtClean="0"/>
              <a:t>Titelmasterformat durch Klicken bearbeiten</a:t>
            </a:r>
            <a:endParaRPr kumimoji="0" lang="en-US" dirty="0"/>
          </a:p>
        </p:txBody>
      </p:sp>
      <p:sp>
        <p:nvSpPr>
          <p:cNvPr id="9" name="Rechteck 8"/>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12.11.2018</a:t>
            </a:fld>
            <a:endParaRPr lang="de-DE" dirty="0"/>
          </a:p>
        </p:txBody>
      </p:sp>
      <p:sp>
        <p:nvSpPr>
          <p:cNvPr id="16"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D446424-8D73-44DE-8F8B-770703E0B3F5}" type="datetime1">
              <a:rPr lang="de-DE" smtClean="0"/>
              <a:t>12.11.2018</a:t>
            </a:fld>
            <a:endParaRPr lang="de-DE" dirty="0"/>
          </a:p>
        </p:txBody>
      </p:sp>
      <p:sp>
        <p:nvSpPr>
          <p:cNvPr id="4" name="Fußzeilenplatzhalter 3"/>
          <p:cNvSpPr>
            <a:spLocks noGrp="1"/>
          </p:cNvSpPr>
          <p:nvPr>
            <p:ph type="ftr" sz="quarter" idx="11"/>
          </p:nvPr>
        </p:nvSpPr>
        <p:spPr/>
        <p:txBody>
          <a:bodyPr/>
          <a:lstStyle/>
          <a:p>
            <a:r>
              <a:rPr lang="de-DE" dirty="0" smtClean="0"/>
              <a:t>www.km-bw.de</a:t>
            </a:r>
            <a:endParaRPr lang="de-DE" dirty="0"/>
          </a:p>
        </p:txBody>
      </p:sp>
      <p:sp>
        <p:nvSpPr>
          <p:cNvPr id="5" name="Rechteck 4"/>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0"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12.11.2018</a:t>
            </a:fld>
            <a:endParaRPr lang="de-DE" dirty="0"/>
          </a:p>
        </p:txBody>
      </p:sp>
      <p:sp>
        <p:nvSpPr>
          <p:cNvPr id="11"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E55D255-02AC-4B2F-A7DE-90CF6CDA4535}" type="datetime1">
              <a:rPr lang="de-DE" smtClean="0"/>
              <a:t>12.11.2018</a:t>
            </a:fld>
            <a:endParaRPr lang="de-DE"/>
          </a:p>
        </p:txBody>
      </p:sp>
      <p:sp>
        <p:nvSpPr>
          <p:cNvPr id="3" name="Fußzeilenplatzhalter 2"/>
          <p:cNvSpPr>
            <a:spLocks noGrp="1"/>
          </p:cNvSpPr>
          <p:nvPr>
            <p:ph type="ftr" sz="quarter" idx="11"/>
          </p:nvPr>
        </p:nvSpPr>
        <p:spPr/>
        <p:txBody>
          <a:bodyPr/>
          <a:lstStyle/>
          <a:p>
            <a:r>
              <a:rPr lang="de-DE" dirty="0" smtClean="0"/>
              <a:t>www.km-bw.de</a:t>
            </a:r>
            <a:endParaRPr lang="de-DE" dirty="0"/>
          </a:p>
        </p:txBody>
      </p:sp>
      <p:sp>
        <p:nvSpPr>
          <p:cNvPr id="4" name="Rechteck 3"/>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hteck 4"/>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12.11.2018</a:t>
            </a:fld>
            <a:endParaRPr lang="de-DE" dirty="0"/>
          </a:p>
        </p:txBody>
      </p:sp>
      <p:sp>
        <p:nvSpPr>
          <p:cNvPr id="10"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400" b="1"/>
            </a:lvl1pPr>
          </a:lstStyle>
          <a:p>
            <a:r>
              <a:rPr kumimoji="0" lang="de-DE"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5" name="Datumsplatzhalter 4"/>
          <p:cNvSpPr>
            <a:spLocks noGrp="1"/>
          </p:cNvSpPr>
          <p:nvPr>
            <p:ph type="dt" sz="half" idx="10"/>
          </p:nvPr>
        </p:nvSpPr>
        <p:spPr>
          <a:xfrm>
            <a:off x="7847368" y="5949280"/>
            <a:ext cx="900000" cy="360000"/>
          </a:xfrm>
        </p:spPr>
        <p:txBody>
          <a:bodyPr/>
          <a:lstStyle/>
          <a:p>
            <a:fld id="{0A30DFCC-374D-4F82-9995-97FD21ADCAB9}" type="datetime1">
              <a:rPr lang="de-DE" smtClean="0"/>
              <a:t>12.11.2018</a:t>
            </a:fld>
            <a:endParaRPr lang="de-DE"/>
          </a:p>
        </p:txBody>
      </p:sp>
      <p:sp>
        <p:nvSpPr>
          <p:cNvPr id="6" name="Fußzeilenplatzhalter 5"/>
          <p:cNvSpPr>
            <a:spLocks noGrp="1"/>
          </p:cNvSpPr>
          <p:nvPr>
            <p:ph type="ftr" sz="quarter" idx="11"/>
          </p:nvPr>
        </p:nvSpPr>
        <p:spPr/>
        <p:txBody>
          <a:bodyPr/>
          <a:lstStyle/>
          <a:p>
            <a:r>
              <a:rPr lang="de-DE" dirty="0"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12.11.2018</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t>12.11.2018</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Auf </a:t>
            </a:r>
            <a:r>
              <a:rPr lang="de-DE" dirty="0"/>
              <a:t>der </a:t>
            </a:r>
            <a:r>
              <a:rPr lang="de-DE" dirty="0" smtClean="0"/>
              <a:t>Grundschule </a:t>
            </a:r>
            <a:r>
              <a:rPr lang="de-DE" dirty="0"/>
              <a:t>				aufbauende </a:t>
            </a:r>
            <a:r>
              <a:rPr lang="de-DE" dirty="0" smtClean="0"/>
              <a:t>Schularten</a:t>
            </a:r>
            <a:endParaRPr lang="de-DE" dirty="0"/>
          </a:p>
        </p:txBody>
      </p:sp>
      <p:sp>
        <p:nvSpPr>
          <p:cNvPr id="3" name="Untertitel 2"/>
          <p:cNvSpPr>
            <a:spLocks noGrp="1"/>
          </p:cNvSpPr>
          <p:nvPr>
            <p:ph type="subTitle" idx="1"/>
          </p:nvPr>
        </p:nvSpPr>
        <p:spPr/>
        <p:txBody>
          <a:bodyPr>
            <a:normAutofit/>
          </a:bodyPr>
          <a:lstStyle/>
          <a:p>
            <a:r>
              <a:rPr lang="de-DE" sz="2000" dirty="0" smtClean="0">
                <a:solidFill>
                  <a:schemeClr val="accent5">
                    <a:lumMod val="50000"/>
                  </a:schemeClr>
                </a:solidFill>
              </a:rPr>
              <a:t>Ministerium für Kultus, Jugend und Sport</a:t>
            </a:r>
          </a:p>
          <a:p>
            <a:endParaRPr lang="de-DE" sz="2000" dirty="0" smtClean="0">
              <a:solidFill>
                <a:schemeClr val="accent5">
                  <a:lumMod val="50000"/>
                </a:schemeClr>
              </a:solidFill>
            </a:endParaRP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sp>
        <p:nvSpPr>
          <p:cNvPr id="4" name="Fußzeilenplatzhalter 3"/>
          <p:cNvSpPr>
            <a:spLocks noGrp="1"/>
          </p:cNvSpPr>
          <p:nvPr>
            <p:ph type="ftr" sz="quarter" idx="3"/>
          </p:nvPr>
        </p:nvSpPr>
        <p:spPr/>
        <p:txBody>
          <a:bodyPr/>
          <a:lstStyle/>
          <a:p>
            <a:r>
              <a:rPr lang="de-DE" smtClean="0"/>
              <a:t>www.km-bw.de</a:t>
            </a:r>
            <a:endParaRPr lang="de-DE" dirty="0"/>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68313" y="4841239"/>
            <a:ext cx="8380411"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10</a:t>
            </a:r>
            <a:endParaRPr lang="de-DE" dirty="0"/>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Realschule</a:t>
            </a:r>
            <a:endParaRPr lang="de-DE" sz="3000"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gridCol w="6783040"/>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tr>
            </a:tbl>
          </a:graphicData>
        </a:graphic>
      </p:graphicFrame>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2" name="Freeform 51"/>
          <p:cNvSpPr>
            <a:spLocks/>
          </p:cNvSpPr>
          <p:nvPr/>
        </p:nvSpPr>
        <p:spPr bwMode="auto">
          <a:xfrm>
            <a:off x="495300" y="1993900"/>
            <a:ext cx="1385888" cy="2540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63" name="Freeform 52"/>
          <p:cNvSpPr>
            <a:spLocks noEditPoints="1"/>
          </p:cNvSpPr>
          <p:nvPr/>
        </p:nvSpPr>
        <p:spPr bwMode="auto">
          <a:xfrm>
            <a:off x="482600" y="1981200"/>
            <a:ext cx="1411288" cy="277813"/>
          </a:xfrm>
          <a:custGeom>
            <a:avLst/>
            <a:gdLst>
              <a:gd name="T0" fmla="*/ 0 w 1478"/>
              <a:gd name="T1" fmla="*/ 0 h 291"/>
              <a:gd name="T2" fmla="*/ 0 w 1478"/>
              <a:gd name="T3" fmla="*/ 0 h 291"/>
              <a:gd name="T4" fmla="*/ 1478 w 1478"/>
              <a:gd name="T5" fmla="*/ 0 h 291"/>
              <a:gd name="T6" fmla="*/ 1478 w 1478"/>
              <a:gd name="T7" fmla="*/ 291 h 291"/>
              <a:gd name="T8" fmla="*/ 0 w 1478"/>
              <a:gd name="T9" fmla="*/ 291 h 291"/>
              <a:gd name="T10" fmla="*/ 0 w 1478"/>
              <a:gd name="T11" fmla="*/ 0 h 291"/>
              <a:gd name="T12" fmla="*/ 1471 w 1478"/>
              <a:gd name="T13" fmla="*/ 285 h 291"/>
              <a:gd name="T14" fmla="*/ 1471 w 1478"/>
              <a:gd name="T15" fmla="*/ 285 h 291"/>
              <a:gd name="T16" fmla="*/ 1471 w 1478"/>
              <a:gd name="T17" fmla="*/ 278 h 291"/>
              <a:gd name="T18" fmla="*/ 1471 w 1478"/>
              <a:gd name="T19" fmla="*/ 285 h 291"/>
              <a:gd name="T20" fmla="*/ 13 w 1478"/>
              <a:gd name="T21" fmla="*/ 278 h 291"/>
              <a:gd name="T22" fmla="*/ 13 w 1478"/>
              <a:gd name="T23" fmla="*/ 278 h 291"/>
              <a:gd name="T24" fmla="*/ 1464 w 1478"/>
              <a:gd name="T25" fmla="*/ 278 h 291"/>
              <a:gd name="T26" fmla="*/ 1464 w 1478"/>
              <a:gd name="T27" fmla="*/ 13 h 291"/>
              <a:gd name="T28" fmla="*/ 13 w 1478"/>
              <a:gd name="T29" fmla="*/ 13 h 291"/>
              <a:gd name="T30" fmla="*/ 13 w 1478"/>
              <a:gd name="T31" fmla="*/ 2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8" h="291">
                <a:moveTo>
                  <a:pt x="0" y="0"/>
                </a:moveTo>
                <a:lnTo>
                  <a:pt x="0" y="0"/>
                </a:lnTo>
                <a:lnTo>
                  <a:pt x="1478" y="0"/>
                </a:lnTo>
                <a:lnTo>
                  <a:pt x="1478" y="291"/>
                </a:lnTo>
                <a:lnTo>
                  <a:pt x="0" y="291"/>
                </a:lnTo>
                <a:lnTo>
                  <a:pt x="0" y="0"/>
                </a:lnTo>
                <a:close/>
                <a:moveTo>
                  <a:pt x="1471" y="285"/>
                </a:moveTo>
                <a:lnTo>
                  <a:pt x="1471" y="285"/>
                </a:lnTo>
                <a:lnTo>
                  <a:pt x="1471" y="278"/>
                </a:lnTo>
                <a:lnTo>
                  <a:pt x="1471" y="285"/>
                </a:lnTo>
                <a:close/>
                <a:moveTo>
                  <a:pt x="13" y="278"/>
                </a:moveTo>
                <a:lnTo>
                  <a:pt x="13" y="278"/>
                </a:lnTo>
                <a:lnTo>
                  <a:pt x="1464" y="278"/>
                </a:lnTo>
                <a:lnTo>
                  <a:pt x="1464" y="13"/>
                </a:lnTo>
                <a:lnTo>
                  <a:pt x="13" y="13"/>
                </a:lnTo>
                <a:lnTo>
                  <a:pt x="13" y="278"/>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3"/>
          <p:cNvSpPr>
            <a:spLocks/>
          </p:cNvSpPr>
          <p:nvPr/>
        </p:nvSpPr>
        <p:spPr bwMode="auto">
          <a:xfrm>
            <a:off x="495300" y="2357438"/>
            <a:ext cx="2735263" cy="252413"/>
          </a:xfrm>
          <a:custGeom>
            <a:avLst/>
            <a:gdLst>
              <a:gd name="T0" fmla="*/ 0 w 2865"/>
              <a:gd name="T1" fmla="*/ 0 h 264"/>
              <a:gd name="T2" fmla="*/ 0 w 2865"/>
              <a:gd name="T3" fmla="*/ 0 h 264"/>
              <a:gd name="T4" fmla="*/ 2865 w 2865"/>
              <a:gd name="T5" fmla="*/ 0 h 264"/>
              <a:gd name="T6" fmla="*/ 2865 w 2865"/>
              <a:gd name="T7" fmla="*/ 264 h 264"/>
              <a:gd name="T8" fmla="*/ 0 w 2865"/>
              <a:gd name="T9" fmla="*/ 264 h 264"/>
              <a:gd name="T10" fmla="*/ 0 w 2865"/>
              <a:gd name="T11" fmla="*/ 0 h 264"/>
            </a:gdLst>
            <a:ahLst/>
            <a:cxnLst>
              <a:cxn ang="0">
                <a:pos x="T0" y="T1"/>
              </a:cxn>
              <a:cxn ang="0">
                <a:pos x="T2" y="T3"/>
              </a:cxn>
              <a:cxn ang="0">
                <a:pos x="T4" y="T5"/>
              </a:cxn>
              <a:cxn ang="0">
                <a:pos x="T6" y="T7"/>
              </a:cxn>
              <a:cxn ang="0">
                <a:pos x="T8" y="T9"/>
              </a:cxn>
              <a:cxn ang="0">
                <a:pos x="T10" y="T11"/>
              </a:cxn>
            </a:cxnLst>
            <a:rect l="0" t="0" r="r" b="b"/>
            <a:pathLst>
              <a:path w="2865" h="264">
                <a:moveTo>
                  <a:pt x="0" y="0"/>
                </a:moveTo>
                <a:lnTo>
                  <a:pt x="0" y="0"/>
                </a:lnTo>
                <a:lnTo>
                  <a:pt x="2865" y="0"/>
                </a:lnTo>
                <a:lnTo>
                  <a:pt x="2865" y="264"/>
                </a:lnTo>
                <a:lnTo>
                  <a:pt x="0" y="264"/>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4"/>
          <p:cNvSpPr>
            <a:spLocks noEditPoints="1"/>
          </p:cNvSpPr>
          <p:nvPr/>
        </p:nvSpPr>
        <p:spPr bwMode="auto">
          <a:xfrm>
            <a:off x="482600" y="2343150"/>
            <a:ext cx="2760663" cy="279400"/>
          </a:xfrm>
          <a:custGeom>
            <a:avLst/>
            <a:gdLst>
              <a:gd name="T0" fmla="*/ 0 w 2891"/>
              <a:gd name="T1" fmla="*/ 0 h 292"/>
              <a:gd name="T2" fmla="*/ 0 w 2891"/>
              <a:gd name="T3" fmla="*/ 0 h 292"/>
              <a:gd name="T4" fmla="*/ 2891 w 2891"/>
              <a:gd name="T5" fmla="*/ 0 h 292"/>
              <a:gd name="T6" fmla="*/ 2891 w 2891"/>
              <a:gd name="T7" fmla="*/ 292 h 292"/>
              <a:gd name="T8" fmla="*/ 0 w 2891"/>
              <a:gd name="T9" fmla="*/ 292 h 292"/>
              <a:gd name="T10" fmla="*/ 0 w 2891"/>
              <a:gd name="T11" fmla="*/ 0 h 292"/>
              <a:gd name="T12" fmla="*/ 2884 w 2891"/>
              <a:gd name="T13" fmla="*/ 285 h 292"/>
              <a:gd name="T14" fmla="*/ 2884 w 2891"/>
              <a:gd name="T15" fmla="*/ 285 h 292"/>
              <a:gd name="T16" fmla="*/ 2884 w 2891"/>
              <a:gd name="T17" fmla="*/ 278 h 292"/>
              <a:gd name="T18" fmla="*/ 2884 w 2891"/>
              <a:gd name="T19" fmla="*/ 285 h 292"/>
              <a:gd name="T20" fmla="*/ 13 w 2891"/>
              <a:gd name="T21" fmla="*/ 278 h 292"/>
              <a:gd name="T22" fmla="*/ 13 w 2891"/>
              <a:gd name="T23" fmla="*/ 278 h 292"/>
              <a:gd name="T24" fmla="*/ 2878 w 2891"/>
              <a:gd name="T25" fmla="*/ 278 h 292"/>
              <a:gd name="T26" fmla="*/ 2878 w 2891"/>
              <a:gd name="T27" fmla="*/ 14 h 292"/>
              <a:gd name="T28" fmla="*/ 13 w 2891"/>
              <a:gd name="T29" fmla="*/ 14 h 292"/>
              <a:gd name="T30" fmla="*/ 13 w 2891"/>
              <a:gd name="T31" fmla="*/ 2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1" h="292">
                <a:moveTo>
                  <a:pt x="0" y="0"/>
                </a:moveTo>
                <a:lnTo>
                  <a:pt x="0" y="0"/>
                </a:lnTo>
                <a:lnTo>
                  <a:pt x="2891" y="0"/>
                </a:lnTo>
                <a:lnTo>
                  <a:pt x="2891" y="292"/>
                </a:lnTo>
                <a:lnTo>
                  <a:pt x="0" y="292"/>
                </a:lnTo>
                <a:lnTo>
                  <a:pt x="0" y="0"/>
                </a:lnTo>
                <a:close/>
                <a:moveTo>
                  <a:pt x="2884" y="285"/>
                </a:moveTo>
                <a:lnTo>
                  <a:pt x="2884" y="285"/>
                </a:lnTo>
                <a:lnTo>
                  <a:pt x="2884" y="278"/>
                </a:lnTo>
                <a:lnTo>
                  <a:pt x="2884" y="285"/>
                </a:lnTo>
                <a:close/>
                <a:moveTo>
                  <a:pt x="13" y="278"/>
                </a:moveTo>
                <a:lnTo>
                  <a:pt x="13" y="278"/>
                </a:lnTo>
                <a:lnTo>
                  <a:pt x="2878" y="278"/>
                </a:lnTo>
                <a:lnTo>
                  <a:pt x="2878" y="14"/>
                </a:lnTo>
                <a:lnTo>
                  <a:pt x="13" y="14"/>
                </a:lnTo>
                <a:lnTo>
                  <a:pt x="13" y="278"/>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55"/>
          <p:cNvSpPr>
            <a:spLocks/>
          </p:cNvSpPr>
          <p:nvPr/>
        </p:nvSpPr>
        <p:spPr bwMode="auto">
          <a:xfrm>
            <a:off x="495300" y="2716213"/>
            <a:ext cx="2749550" cy="2540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7"/>
          <p:cNvSpPr>
            <a:spLocks/>
          </p:cNvSpPr>
          <p:nvPr/>
        </p:nvSpPr>
        <p:spPr bwMode="auto">
          <a:xfrm>
            <a:off x="495300" y="3074988"/>
            <a:ext cx="2736850" cy="265113"/>
          </a:xfrm>
          <a:custGeom>
            <a:avLst/>
            <a:gdLst>
              <a:gd name="T0" fmla="*/ 1 w 2866"/>
              <a:gd name="T1" fmla="*/ 277 h 277"/>
              <a:gd name="T2" fmla="*/ 1 w 2866"/>
              <a:gd name="T3" fmla="*/ 277 h 277"/>
              <a:gd name="T4" fmla="*/ 0 w 2866"/>
              <a:gd name="T5" fmla="*/ 12 h 277"/>
              <a:gd name="T6" fmla="*/ 2865 w 2866"/>
              <a:gd name="T7" fmla="*/ 0 h 277"/>
              <a:gd name="T8" fmla="*/ 2866 w 2866"/>
              <a:gd name="T9" fmla="*/ 265 h 277"/>
              <a:gd name="T10" fmla="*/ 1 w 2866"/>
              <a:gd name="T11" fmla="*/ 277 h 277"/>
            </a:gdLst>
            <a:ahLst/>
            <a:cxnLst>
              <a:cxn ang="0">
                <a:pos x="T0" y="T1"/>
              </a:cxn>
              <a:cxn ang="0">
                <a:pos x="T2" y="T3"/>
              </a:cxn>
              <a:cxn ang="0">
                <a:pos x="T4" y="T5"/>
              </a:cxn>
              <a:cxn ang="0">
                <a:pos x="T6" y="T7"/>
              </a:cxn>
              <a:cxn ang="0">
                <a:pos x="T8" y="T9"/>
              </a:cxn>
              <a:cxn ang="0">
                <a:pos x="T10" y="T11"/>
              </a:cxn>
            </a:cxnLst>
            <a:rect l="0" t="0" r="r" b="b"/>
            <a:pathLst>
              <a:path w="2866" h="277">
                <a:moveTo>
                  <a:pt x="1" y="277"/>
                </a:moveTo>
                <a:lnTo>
                  <a:pt x="1" y="277"/>
                </a:lnTo>
                <a:lnTo>
                  <a:pt x="0" y="12"/>
                </a:lnTo>
                <a:lnTo>
                  <a:pt x="2865" y="0"/>
                </a:lnTo>
                <a:lnTo>
                  <a:pt x="2866" y="265"/>
                </a:lnTo>
                <a:lnTo>
                  <a:pt x="1" y="277"/>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8"/>
          <p:cNvSpPr>
            <a:spLocks noEditPoints="1"/>
          </p:cNvSpPr>
          <p:nvPr/>
        </p:nvSpPr>
        <p:spPr bwMode="auto">
          <a:xfrm>
            <a:off x="482600" y="3060700"/>
            <a:ext cx="2762250" cy="290513"/>
          </a:xfrm>
          <a:custGeom>
            <a:avLst/>
            <a:gdLst>
              <a:gd name="T0" fmla="*/ 1 w 2892"/>
              <a:gd name="T1" fmla="*/ 304 h 304"/>
              <a:gd name="T2" fmla="*/ 1 w 2892"/>
              <a:gd name="T3" fmla="*/ 304 h 304"/>
              <a:gd name="T4" fmla="*/ 0 w 2892"/>
              <a:gd name="T5" fmla="*/ 13 h 304"/>
              <a:gd name="T6" fmla="*/ 2891 w 2892"/>
              <a:gd name="T7" fmla="*/ 0 h 304"/>
              <a:gd name="T8" fmla="*/ 2892 w 2892"/>
              <a:gd name="T9" fmla="*/ 285 h 304"/>
              <a:gd name="T10" fmla="*/ 2886 w 2892"/>
              <a:gd name="T11" fmla="*/ 285 h 304"/>
              <a:gd name="T12" fmla="*/ 2892 w 2892"/>
              <a:gd name="T13" fmla="*/ 285 h 304"/>
              <a:gd name="T14" fmla="*/ 2892 w 2892"/>
              <a:gd name="T15" fmla="*/ 292 h 304"/>
              <a:gd name="T16" fmla="*/ 1 w 2892"/>
              <a:gd name="T17" fmla="*/ 304 h 304"/>
              <a:gd name="T18" fmla="*/ 2878 w 2892"/>
              <a:gd name="T19" fmla="*/ 14 h 304"/>
              <a:gd name="T20" fmla="*/ 2878 w 2892"/>
              <a:gd name="T21" fmla="*/ 14 h 304"/>
              <a:gd name="T22" fmla="*/ 13 w 2892"/>
              <a:gd name="T23" fmla="*/ 26 h 304"/>
              <a:gd name="T24" fmla="*/ 14 w 2892"/>
              <a:gd name="T25" fmla="*/ 291 h 304"/>
              <a:gd name="T26" fmla="*/ 2879 w 2892"/>
              <a:gd name="T27" fmla="*/ 279 h 304"/>
              <a:gd name="T28" fmla="*/ 2878 w 2892"/>
              <a:gd name="T29" fmla="*/ 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2" h="304">
                <a:moveTo>
                  <a:pt x="1" y="304"/>
                </a:moveTo>
                <a:lnTo>
                  <a:pt x="1" y="304"/>
                </a:lnTo>
                <a:lnTo>
                  <a:pt x="0" y="13"/>
                </a:lnTo>
                <a:lnTo>
                  <a:pt x="2891" y="0"/>
                </a:lnTo>
                <a:lnTo>
                  <a:pt x="2892" y="285"/>
                </a:lnTo>
                <a:lnTo>
                  <a:pt x="2886" y="285"/>
                </a:lnTo>
                <a:lnTo>
                  <a:pt x="2892" y="285"/>
                </a:lnTo>
                <a:lnTo>
                  <a:pt x="2892" y="292"/>
                </a:lnTo>
                <a:lnTo>
                  <a:pt x="1" y="304"/>
                </a:lnTo>
                <a:close/>
                <a:moveTo>
                  <a:pt x="2878" y="14"/>
                </a:moveTo>
                <a:lnTo>
                  <a:pt x="2878" y="14"/>
                </a:lnTo>
                <a:lnTo>
                  <a:pt x="13" y="26"/>
                </a:lnTo>
                <a:lnTo>
                  <a:pt x="14" y="291"/>
                </a:lnTo>
                <a:lnTo>
                  <a:pt x="2879" y="279"/>
                </a:lnTo>
                <a:lnTo>
                  <a:pt x="2878" y="14"/>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9"/>
          <p:cNvSpPr>
            <a:spLocks/>
          </p:cNvSpPr>
          <p:nvPr/>
        </p:nvSpPr>
        <p:spPr bwMode="auto">
          <a:xfrm>
            <a:off x="495300" y="3441700"/>
            <a:ext cx="2681288" cy="514350"/>
          </a:xfrm>
          <a:custGeom>
            <a:avLst/>
            <a:gdLst>
              <a:gd name="T0" fmla="*/ 0 w 2808"/>
              <a:gd name="T1" fmla="*/ 0 h 538"/>
              <a:gd name="T2" fmla="*/ 0 w 2808"/>
              <a:gd name="T3" fmla="*/ 0 h 538"/>
              <a:gd name="T4" fmla="*/ 2808 w 2808"/>
              <a:gd name="T5" fmla="*/ 0 h 538"/>
              <a:gd name="T6" fmla="*/ 2808 w 2808"/>
              <a:gd name="T7" fmla="*/ 538 h 538"/>
              <a:gd name="T8" fmla="*/ 0 w 2808"/>
              <a:gd name="T9" fmla="*/ 538 h 538"/>
              <a:gd name="T10" fmla="*/ 0 w 2808"/>
              <a:gd name="T11" fmla="*/ 0 h 538"/>
            </a:gdLst>
            <a:ahLst/>
            <a:cxnLst>
              <a:cxn ang="0">
                <a:pos x="T0" y="T1"/>
              </a:cxn>
              <a:cxn ang="0">
                <a:pos x="T2" y="T3"/>
              </a:cxn>
              <a:cxn ang="0">
                <a:pos x="T4" y="T5"/>
              </a:cxn>
              <a:cxn ang="0">
                <a:pos x="T6" y="T7"/>
              </a:cxn>
              <a:cxn ang="0">
                <a:pos x="T8" y="T9"/>
              </a:cxn>
              <a:cxn ang="0">
                <a:pos x="T10" y="T11"/>
              </a:cxn>
            </a:cxnLst>
            <a:rect l="0" t="0" r="r" b="b"/>
            <a:pathLst>
              <a:path w="2808" h="538">
                <a:moveTo>
                  <a:pt x="0" y="0"/>
                </a:moveTo>
                <a:lnTo>
                  <a:pt x="0" y="0"/>
                </a:lnTo>
                <a:lnTo>
                  <a:pt x="2808" y="0"/>
                </a:lnTo>
                <a:lnTo>
                  <a:pt x="2808" y="538"/>
                </a:lnTo>
                <a:lnTo>
                  <a:pt x="0" y="538"/>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0"/>
          <p:cNvSpPr>
            <a:spLocks noEditPoints="1"/>
          </p:cNvSpPr>
          <p:nvPr/>
        </p:nvSpPr>
        <p:spPr bwMode="auto">
          <a:xfrm>
            <a:off x="482600" y="3429000"/>
            <a:ext cx="2706688" cy="539750"/>
          </a:xfrm>
          <a:custGeom>
            <a:avLst/>
            <a:gdLst>
              <a:gd name="T0" fmla="*/ 0 w 2835"/>
              <a:gd name="T1" fmla="*/ 0 h 565"/>
              <a:gd name="T2" fmla="*/ 0 w 2835"/>
              <a:gd name="T3" fmla="*/ 0 h 565"/>
              <a:gd name="T4" fmla="*/ 2835 w 2835"/>
              <a:gd name="T5" fmla="*/ 0 h 565"/>
              <a:gd name="T6" fmla="*/ 2835 w 2835"/>
              <a:gd name="T7" fmla="*/ 565 h 565"/>
              <a:gd name="T8" fmla="*/ 0 w 2835"/>
              <a:gd name="T9" fmla="*/ 565 h 565"/>
              <a:gd name="T10" fmla="*/ 0 w 2835"/>
              <a:gd name="T11" fmla="*/ 0 h 565"/>
              <a:gd name="T12" fmla="*/ 2828 w 2835"/>
              <a:gd name="T13" fmla="*/ 558 h 565"/>
              <a:gd name="T14" fmla="*/ 2828 w 2835"/>
              <a:gd name="T15" fmla="*/ 558 h 565"/>
              <a:gd name="T16" fmla="*/ 2828 w 2835"/>
              <a:gd name="T17" fmla="*/ 551 h 565"/>
              <a:gd name="T18" fmla="*/ 2828 w 2835"/>
              <a:gd name="T19" fmla="*/ 558 h 565"/>
              <a:gd name="T20" fmla="*/ 13 w 2835"/>
              <a:gd name="T21" fmla="*/ 551 h 565"/>
              <a:gd name="T22" fmla="*/ 13 w 2835"/>
              <a:gd name="T23" fmla="*/ 551 h 565"/>
              <a:gd name="T24" fmla="*/ 2821 w 2835"/>
              <a:gd name="T25" fmla="*/ 551 h 565"/>
              <a:gd name="T26" fmla="*/ 2821 w 2835"/>
              <a:gd name="T27" fmla="*/ 13 h 565"/>
              <a:gd name="T28" fmla="*/ 13 w 2835"/>
              <a:gd name="T29" fmla="*/ 13 h 565"/>
              <a:gd name="T30" fmla="*/ 13 w 2835"/>
              <a:gd name="T31" fmla="*/ 55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5" h="565">
                <a:moveTo>
                  <a:pt x="0" y="0"/>
                </a:moveTo>
                <a:lnTo>
                  <a:pt x="0" y="0"/>
                </a:lnTo>
                <a:lnTo>
                  <a:pt x="2835" y="0"/>
                </a:lnTo>
                <a:lnTo>
                  <a:pt x="2835" y="565"/>
                </a:lnTo>
                <a:lnTo>
                  <a:pt x="0" y="565"/>
                </a:lnTo>
                <a:lnTo>
                  <a:pt x="0" y="0"/>
                </a:lnTo>
                <a:close/>
                <a:moveTo>
                  <a:pt x="2828" y="558"/>
                </a:moveTo>
                <a:lnTo>
                  <a:pt x="2828" y="558"/>
                </a:lnTo>
                <a:lnTo>
                  <a:pt x="2828" y="551"/>
                </a:lnTo>
                <a:lnTo>
                  <a:pt x="2828" y="558"/>
                </a:lnTo>
                <a:close/>
                <a:moveTo>
                  <a:pt x="13" y="551"/>
                </a:moveTo>
                <a:lnTo>
                  <a:pt x="13" y="551"/>
                </a:lnTo>
                <a:lnTo>
                  <a:pt x="2821" y="551"/>
                </a:lnTo>
                <a:lnTo>
                  <a:pt x="2821" y="13"/>
                </a:lnTo>
                <a:lnTo>
                  <a:pt x="13" y="13"/>
                </a:lnTo>
                <a:lnTo>
                  <a:pt x="13" y="551"/>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74950" y="2351088"/>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87" name="Freeform 76"/>
          <p:cNvSpPr>
            <a:spLocks/>
          </p:cNvSpPr>
          <p:nvPr/>
        </p:nvSpPr>
        <p:spPr bwMode="auto">
          <a:xfrm>
            <a:off x="2770188" y="2343150"/>
            <a:ext cx="473075" cy="279400"/>
          </a:xfrm>
          <a:custGeom>
            <a:avLst/>
            <a:gdLst>
              <a:gd name="T0" fmla="*/ 489 w 496"/>
              <a:gd name="T1" fmla="*/ 285 h 292"/>
              <a:gd name="T2" fmla="*/ 489 w 496"/>
              <a:gd name="T3" fmla="*/ 285 h 292"/>
              <a:gd name="T4" fmla="*/ 489 w 496"/>
              <a:gd name="T5" fmla="*/ 278 h 292"/>
              <a:gd name="T6" fmla="*/ 13 w 496"/>
              <a:gd name="T7" fmla="*/ 278 h 292"/>
              <a:gd name="T8" fmla="*/ 13 w 496"/>
              <a:gd name="T9" fmla="*/ 14 h 292"/>
              <a:gd name="T10" fmla="*/ 483 w 496"/>
              <a:gd name="T11" fmla="*/ 14 h 292"/>
              <a:gd name="T12" fmla="*/ 483 w 496"/>
              <a:gd name="T13" fmla="*/ 285 h 292"/>
              <a:gd name="T14" fmla="*/ 489 w 496"/>
              <a:gd name="T15" fmla="*/ 285 h 292"/>
              <a:gd name="T16" fmla="*/ 489 w 496"/>
              <a:gd name="T17" fmla="*/ 278 h 292"/>
              <a:gd name="T18" fmla="*/ 489 w 496"/>
              <a:gd name="T19" fmla="*/ 285 h 292"/>
              <a:gd name="T20" fmla="*/ 496 w 496"/>
              <a:gd name="T21" fmla="*/ 285 h 292"/>
              <a:gd name="T22" fmla="*/ 496 w 496"/>
              <a:gd name="T23" fmla="*/ 0 h 292"/>
              <a:gd name="T24" fmla="*/ 0 w 496"/>
              <a:gd name="T25" fmla="*/ 0 h 292"/>
              <a:gd name="T26" fmla="*/ 0 w 496"/>
              <a:gd name="T27" fmla="*/ 292 h 292"/>
              <a:gd name="T28" fmla="*/ 496 w 496"/>
              <a:gd name="T29" fmla="*/ 292 h 292"/>
              <a:gd name="T30" fmla="*/ 496 w 496"/>
              <a:gd name="T31" fmla="*/ 285 h 292"/>
              <a:gd name="T32" fmla="*/ 489 w 496"/>
              <a:gd name="T33"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 h="292">
                <a:moveTo>
                  <a:pt x="489" y="285"/>
                </a:moveTo>
                <a:lnTo>
                  <a:pt x="489" y="285"/>
                </a:lnTo>
                <a:lnTo>
                  <a:pt x="489" y="278"/>
                </a:lnTo>
                <a:lnTo>
                  <a:pt x="13" y="278"/>
                </a:lnTo>
                <a:lnTo>
                  <a:pt x="13" y="14"/>
                </a:lnTo>
                <a:lnTo>
                  <a:pt x="483" y="14"/>
                </a:lnTo>
                <a:lnTo>
                  <a:pt x="483" y="285"/>
                </a:lnTo>
                <a:lnTo>
                  <a:pt x="489" y="285"/>
                </a:lnTo>
                <a:lnTo>
                  <a:pt x="489" y="278"/>
                </a:lnTo>
                <a:lnTo>
                  <a:pt x="489" y="285"/>
                </a:lnTo>
                <a:lnTo>
                  <a:pt x="496" y="285"/>
                </a:lnTo>
                <a:lnTo>
                  <a:pt x="496" y="0"/>
                </a:lnTo>
                <a:lnTo>
                  <a:pt x="0" y="0"/>
                </a:lnTo>
                <a:lnTo>
                  <a:pt x="0" y="292"/>
                </a:lnTo>
                <a:lnTo>
                  <a:pt x="496" y="292"/>
                </a:lnTo>
                <a:lnTo>
                  <a:pt x="496" y="285"/>
                </a:lnTo>
                <a:lnTo>
                  <a:pt x="489" y="285"/>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1" name="Freeform 90"/>
          <p:cNvSpPr>
            <a:spLocks/>
          </p:cNvSpPr>
          <p:nvPr/>
        </p:nvSpPr>
        <p:spPr bwMode="auto">
          <a:xfrm>
            <a:off x="2816225" y="2024063"/>
            <a:ext cx="120650" cy="0"/>
          </a:xfrm>
          <a:custGeom>
            <a:avLst/>
            <a:gdLst>
              <a:gd name="T0" fmla="*/ 0 w 127"/>
              <a:gd name="T1" fmla="*/ 0 w 127"/>
              <a:gd name="T2" fmla="*/ 127 w 127"/>
            </a:gdLst>
            <a:ahLst/>
            <a:cxnLst>
              <a:cxn ang="0">
                <a:pos x="T0" y="0"/>
              </a:cxn>
              <a:cxn ang="0">
                <a:pos x="T1" y="0"/>
              </a:cxn>
              <a:cxn ang="0">
                <a:pos x="T2" y="0"/>
              </a:cxn>
            </a:cxnLst>
            <a:rect l="0" t="0" r="r" b="b"/>
            <a:pathLst>
              <a:path w="127">
                <a:moveTo>
                  <a:pt x="0" y="0"/>
                </a:moveTo>
                <a:lnTo>
                  <a:pt x="0" y="0"/>
                </a:lnTo>
                <a:lnTo>
                  <a:pt x="127" y="0"/>
                </a:lnTo>
              </a:path>
            </a:pathLst>
          </a:custGeom>
          <a:solidFill>
            <a:srgbClr val="44B9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1"/>
          <p:cNvSpPr>
            <a:spLocks/>
          </p:cNvSpPr>
          <p:nvPr/>
        </p:nvSpPr>
        <p:spPr bwMode="auto">
          <a:xfrm>
            <a:off x="2779713" y="1778000"/>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rgbClr val="44B9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2"/>
          <p:cNvSpPr>
            <a:spLocks/>
          </p:cNvSpPr>
          <p:nvPr/>
        </p:nvSpPr>
        <p:spPr bwMode="auto">
          <a:xfrm>
            <a:off x="3357563" y="2430463"/>
            <a:ext cx="122238" cy="0"/>
          </a:xfrm>
          <a:custGeom>
            <a:avLst/>
            <a:gdLst>
              <a:gd name="T0" fmla="*/ 0 w 127"/>
              <a:gd name="T1" fmla="*/ 0 w 127"/>
              <a:gd name="T2" fmla="*/ 127 w 127"/>
            </a:gdLst>
            <a:ahLst/>
            <a:cxnLst>
              <a:cxn ang="0">
                <a:pos x="T0" y="0"/>
              </a:cxn>
              <a:cxn ang="0">
                <a:pos x="T1" y="0"/>
              </a:cxn>
              <a:cxn ang="0">
                <a:pos x="T2" y="0"/>
              </a:cxn>
            </a:cxnLst>
            <a:rect l="0" t="0" r="r" b="b"/>
            <a:pathLst>
              <a:path w="127">
                <a:moveTo>
                  <a:pt x="0" y="0"/>
                </a:moveTo>
                <a:lnTo>
                  <a:pt x="0" y="0"/>
                </a:lnTo>
                <a:lnTo>
                  <a:pt x="127" y="0"/>
                </a:lnTo>
              </a:path>
            </a:pathLst>
          </a:custGeom>
          <a:solidFill>
            <a:srgbClr val="419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2638" y="2184400"/>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3287825" cy="2070844"/>
            <a:chOff x="5794661" y="1629492"/>
            <a:chExt cx="3287825" cy="2070844"/>
          </a:xfrm>
        </p:grpSpPr>
        <p:sp>
          <p:nvSpPr>
            <p:cNvPr id="10" name="Abgerundetes Rechteck 9"/>
            <p:cNvSpPr/>
            <p:nvPr/>
          </p:nvSpPr>
          <p:spPr>
            <a:xfrm>
              <a:off x="5866020" y="162949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21" name="Richtungspfeil 20"/>
            <p:cNvSpPr/>
            <p:nvPr/>
          </p:nvSpPr>
          <p:spPr>
            <a:xfrm>
              <a:off x="5794661" y="1629492"/>
              <a:ext cx="122680"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11</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t>Das </a:t>
            </a:r>
            <a:r>
              <a:rPr lang="de-DE" sz="3000" dirty="0" smtClean="0"/>
              <a:t>Gymnasium</a:t>
            </a:r>
            <a:endParaRPr lang="de-DE" sz="3000" dirty="0"/>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5193527"/>
            <a:ext cx="838041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553567"/>
            <a:ext cx="8380411" cy="28804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p:txBody>
          <a:bodyPr/>
          <a:lstStyle/>
          <a:p>
            <a:r>
              <a:rPr lang="de-DE" smtClean="0">
                <a:solidFill>
                  <a:srgbClr val="C9C9C9">
                    <a:lumMod val="50000"/>
                  </a:srgbClr>
                </a:solidFill>
              </a:rPr>
              <a:t>Folie 12</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rPr>
              <a:t>Das Gymnasium</a:t>
            </a:r>
            <a:endParaRPr lang="de-DE" sz="3000" dirty="0">
              <a:solidFill>
                <a:srgbClr val="000000">
                  <a:lumMod val="75000"/>
                  <a:lumOff val="25000"/>
                </a:srgb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941120566"/>
              </p:ext>
            </p:extLst>
          </p:nvPr>
        </p:nvGraphicFramePr>
        <p:xfrm>
          <a:off x="529208" y="5193535"/>
          <a:ext cx="7715200" cy="720080"/>
        </p:xfrm>
        <a:graphic>
          <a:graphicData uri="http://schemas.openxmlformats.org/drawingml/2006/table">
            <a:tbl>
              <a:tblPr firstRow="1" bandRow="1">
                <a:tableStyleId>{2D5ABB26-0587-4C30-8999-92F81FD0307C}</a:tableStyleId>
              </a:tblPr>
              <a:tblGrid>
                <a:gridCol w="1338999"/>
                <a:gridCol w="6376201"/>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tr>
            </a:tbl>
          </a:graphicData>
        </a:graphic>
      </p:graphicFrame>
      <p:sp>
        <p:nvSpPr>
          <p:cNvPr id="10" name="Rechteck 9"/>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2" name="Gruppieren 1"/>
          <p:cNvGrpSpPr/>
          <p:nvPr/>
        </p:nvGrpSpPr>
        <p:grpSpPr>
          <a:xfrm>
            <a:off x="5019145" y="1834509"/>
            <a:ext cx="4122186" cy="1656184"/>
            <a:chOff x="5019145" y="1638629"/>
            <a:chExt cx="4122186" cy="1656184"/>
          </a:xfrm>
        </p:grpSpPr>
        <p:sp>
          <p:nvSpPr>
            <p:cNvPr id="12" name="Abgerundetes Rechteck 11"/>
            <p:cNvSpPr/>
            <p:nvPr/>
          </p:nvSpPr>
          <p:spPr>
            <a:xfrm>
              <a:off x="5091154" y="163862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
          <p:nvSpPr>
            <p:cNvPr id="16" name="Richtungspfeil 15"/>
            <p:cNvSpPr/>
            <p:nvPr/>
          </p:nvSpPr>
          <p:spPr>
            <a:xfrm>
              <a:off x="5019145" y="1660725"/>
              <a:ext cx="124795"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11"/>
          </p:nvPr>
        </p:nvSpPr>
        <p:spPr>
          <a:xfrm>
            <a:off x="467544" y="6093336"/>
            <a:ext cx="917952" cy="360000"/>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smtClean="0">
                <a:solidFill>
                  <a:srgbClr val="C9C9C9">
                    <a:lumMod val="50000"/>
                  </a:srgbClr>
                </a:solidFill>
              </a:rPr>
              <a:t>Folie 13</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rPr>
              <a:t>Die Gemeinschaftsschule</a:t>
            </a:r>
            <a:endParaRPr lang="de-DE" sz="3000" dirty="0">
              <a:solidFill>
                <a:srgbClr val="000000">
                  <a:lumMod val="75000"/>
                  <a:lumOff val="25000"/>
                </a:srgbClr>
              </a:solidFill>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72157" y="4094199"/>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Befähigung zu eigenverantwortlichem Lernen</a:t>
            </a:r>
          </a:p>
          <a:p>
            <a:pPr>
              <a:lnSpc>
                <a:spcPts val="2400"/>
              </a:lnSpc>
            </a:pPr>
            <a:r>
              <a:rPr lang="de-DE" dirty="0"/>
              <a:t>e</a:t>
            </a:r>
            <a:r>
              <a:rPr lang="de-DE" altLang="de-DE" dirty="0"/>
              <a:t>nge Begleitung des individuellen Lernprozesses mit </a:t>
            </a:r>
            <a:r>
              <a:rPr lang="de-DE" dirty="0"/>
              <a:t>Coaching für jede Schülerin / jeden Schüler</a:t>
            </a:r>
          </a:p>
          <a:p>
            <a:pPr>
              <a:lnSpc>
                <a:spcPts val="2400"/>
              </a:lnSpc>
            </a:pPr>
            <a:r>
              <a:rPr lang="de-DE" dirty="0"/>
              <a:t>detaillierte Leistungsrückmeldung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Font typeface="Arial" pitchFamily="34" charset="0"/>
              <a:buNone/>
            </a:pPr>
            <a:r>
              <a:rPr lang="de-DE" sz="1600" dirty="0" smtClean="0">
                <a:solidFill>
                  <a:srgbClr val="4774B2"/>
                </a:solidFill>
                <a:latin typeface="Arial"/>
                <a:cs typeface="Arial"/>
              </a:rPr>
              <a:t>grundlegenden Niveaus   (G) </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r>
              <a:rPr lang="de-DE" sz="1600" dirty="0" smtClean="0">
                <a:solidFill>
                  <a:srgbClr val="1E90BC"/>
                </a:solidFill>
                <a:latin typeface="Arial"/>
                <a:cs typeface="Arial"/>
              </a:rPr>
              <a:t>mittleren Niveaus 	    (M) </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Font typeface="Arial" pitchFamily="34" charset="0"/>
              <a:buNone/>
            </a:pPr>
            <a:r>
              <a:rPr lang="de-DE" sz="1600" dirty="0" smtClean="0">
                <a:solidFill>
                  <a:srgbClr val="1EBCC2"/>
                </a:solidFill>
                <a:latin typeface="Arial"/>
                <a:cs typeface="Arial"/>
              </a:rPr>
              <a:t>erweiterten Niveaus         (E)      </a:t>
            </a:r>
          </a:p>
          <a:p>
            <a:pPr marL="667512" lvl="2" indent="0">
              <a:lnSpc>
                <a:spcPts val="1700"/>
              </a:lnSpc>
              <a:buFont typeface="Arial" pitchFamily="34" charset="0"/>
              <a:buNone/>
            </a:pPr>
            <a:r>
              <a:rPr lang="de-DE" sz="1600" dirty="0" smtClean="0">
                <a:solidFill>
                  <a:schemeClr val="tx1">
                    <a:lumMod val="75000"/>
                    <a:lumOff val="25000"/>
                  </a:schemeClr>
                </a:solidFill>
                <a:latin typeface="Arial"/>
                <a:cs typeface="Arial"/>
              </a:rPr>
              <a:t>(Ziel: allgemeine Hochschulreife).</a:t>
            </a: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11"/>
          </p:nvPr>
        </p:nvSpPr>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p:txBody>
          <a:bodyPr/>
          <a:lstStyle/>
          <a:p>
            <a:r>
              <a:rPr lang="de-DE"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rPr>
              <a:t>Die Gemeinschaftsschule</a:t>
            </a:r>
            <a:endParaRPr lang="de-DE" sz="3000" dirty="0">
              <a:solidFill>
                <a:srgbClr val="000000">
                  <a:lumMod val="75000"/>
                  <a:lumOff val="25000"/>
                </a:srgb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233328643"/>
              </p:ext>
            </p:extLst>
          </p:nvPr>
        </p:nvGraphicFramePr>
        <p:xfrm>
          <a:off x="460313" y="4484932"/>
          <a:ext cx="8282756" cy="1421562"/>
        </p:xfrm>
        <a:graphic>
          <a:graphicData uri="http://schemas.openxmlformats.org/drawingml/2006/table">
            <a:tbl>
              <a:tblPr firstRow="1" bandRow="1">
                <a:tableStyleId>{2D5ABB26-0587-4C30-8999-92F81FD0307C}</a:tableStyleId>
              </a:tblPr>
              <a:tblGrid>
                <a:gridCol w="1427179"/>
                <a:gridCol w="6855577"/>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tr>
              <a:tr h="355054">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tr>
              <a:tr h="356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(Spanisch</a:t>
            </a:r>
            <a:r>
              <a:rPr lang="de-DE" sz="1600" dirty="0" smtClean="0">
                <a:solidFill>
                  <a:schemeClr val="tx1">
                    <a:lumMod val="75000"/>
                    <a:lumOff val="25000"/>
                  </a:schemeClr>
                </a:solidFill>
                <a:latin typeface="Arial"/>
                <a:cs typeface="Arial"/>
              </a:rPr>
              <a:t>)</a:t>
            </a:r>
          </a:p>
        </p:txBody>
      </p:sp>
      <p:sp>
        <p:nvSpPr>
          <p:cNvPr id="10" name="Rechteck 9"/>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Abgerundetes Rechteck 22"/>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15</a:t>
            </a:r>
            <a:endParaRPr lang="de-DE" dirty="0"/>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Abgerundetes Rechteck 10"/>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5" name="Abgerundetes Rechteck 14"/>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8" name="Abgerundetes Rechteck 17"/>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9" name="Abgerundetes Rechteck 18"/>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163441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2615184"/>
            <a:ext cx="5950526" cy="1731264"/>
          </a:xfrm>
          <a:prstGeom prst="roundRect">
            <a:avLst>
              <a:gd name="adj" fmla="val 0"/>
            </a:avLst>
          </a:prstGeom>
          <a:solidFill>
            <a:srgbClr val="4774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16</a:t>
            </a:r>
          </a:p>
          <a:p>
            <a:endParaRPr lang="de-DE" dirty="0"/>
          </a:p>
        </p:txBody>
      </p:sp>
      <p:sp>
        <p:nvSpPr>
          <p:cNvPr id="14" name="Abgerundetes Rechteck 13"/>
          <p:cNvSpPr/>
          <p:nvPr/>
        </p:nvSpPr>
        <p:spPr>
          <a:xfrm>
            <a:off x="457199" y="2903753"/>
            <a:ext cx="2389196"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de-DE" sz="1600" b="1" dirty="0" smtClean="0">
                <a:solidFill>
                  <a:srgbClr val="3A5B9B"/>
                </a:solidFill>
                <a:latin typeface="Arial"/>
                <a:cs typeface="Arial"/>
              </a:rPr>
              <a:t>Hauptschule/</a:t>
            </a:r>
          </a:p>
          <a:p>
            <a:pPr lvl="0"/>
            <a:r>
              <a:rPr lang="de-DE" sz="1600" b="1" dirty="0" smtClean="0">
                <a:solidFill>
                  <a:srgbClr val="3A5B9B"/>
                </a:solidFill>
                <a:latin typeface="Arial"/>
                <a:cs typeface="Arial"/>
              </a:rPr>
              <a:t>Werkrealschule</a:t>
            </a:r>
            <a:endParaRPr lang="de-DE" sz="1200" b="1" dirty="0">
              <a:solidFill>
                <a:srgbClr val="3A5B9B"/>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2" name="Abgerundetes Rechteck 11"/>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5981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1762124"/>
            <a:ext cx="5950526" cy="2556000"/>
          </a:xfrm>
          <a:prstGeom prst="roundRect">
            <a:avLst>
              <a:gd name="adj" fmla="val 0"/>
            </a:avLst>
          </a:prstGeom>
          <a:solidFill>
            <a:srgbClr val="1E9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467544" y="2375161"/>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1E90A7"/>
                </a:solidFill>
                <a:latin typeface="Arial"/>
                <a:cs typeface="Arial"/>
              </a:rPr>
              <a:t>Realschule</a:t>
            </a:r>
            <a:r>
              <a:rPr lang="de-DE" sz="1600" b="1" dirty="0" smtClean="0">
                <a:solidFill>
                  <a:srgbClr val="1E90A7"/>
                </a:solidFill>
                <a:latin typeface="Garamond"/>
                <a:cs typeface="Garamond"/>
              </a:rPr>
              <a:t> </a:t>
            </a:r>
            <a:endParaRPr lang="de-DE" sz="1600" b="1" dirty="0">
              <a:solidFill>
                <a:srgbClr val="1E90A7"/>
              </a:solidFill>
              <a:latin typeface="Garamond"/>
              <a:cs typeface="Garamond"/>
            </a:endParaRPr>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17</a:t>
            </a:r>
            <a:endParaRPr lang="de-DE" dirty="0"/>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2" name="Abgerundetes Rechteck 11"/>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4332738"/>
            <a:ext cx="5950526" cy="1512000"/>
          </a:xfrm>
          <a:prstGeom prst="roundRect">
            <a:avLst>
              <a:gd name="adj" fmla="val 0"/>
            </a:avLst>
          </a:prstGeom>
          <a:solidFill>
            <a:srgbClr val="1EBC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18</a:t>
            </a:r>
            <a:endParaRPr lang="de-DE" dirty="0"/>
          </a:p>
        </p:txBody>
      </p:sp>
      <p:sp>
        <p:nvSpPr>
          <p:cNvPr id="18" name="Abgerundetes Rechteck 17"/>
          <p:cNvSpPr/>
          <p:nvPr/>
        </p:nvSpPr>
        <p:spPr>
          <a:xfrm>
            <a:off x="457200" y="4474076"/>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a:solidFill>
                  <a:srgbClr val="1EBCC2"/>
                </a:solidFill>
                <a:latin typeface="Arial"/>
                <a:cs typeface="Arial"/>
              </a:rPr>
              <a:t>Gymnasium</a:t>
            </a:r>
            <a:r>
              <a:rPr lang="de-DE" sz="1600" b="1" dirty="0"/>
              <a:t> </a:t>
            </a: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3" name="Abgerundetes Rechteck 12"/>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s Rechteck 26"/>
          <p:cNvSpPr/>
          <p:nvPr/>
        </p:nvSpPr>
        <p:spPr>
          <a:xfrm>
            <a:off x="2922016" y="4334254"/>
            <a:ext cx="5950526" cy="1512000"/>
          </a:xfrm>
          <a:prstGeom prst="roundRect">
            <a:avLst>
              <a:gd name="adj" fmla="val 0"/>
            </a:avLst>
          </a:prstGeom>
          <a:solidFill>
            <a:srgbClr val="78DCE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2901696" y="1759712"/>
            <a:ext cx="5950526" cy="2001520"/>
          </a:xfrm>
          <a:prstGeom prst="roundRect">
            <a:avLst>
              <a:gd name="adj" fmla="val 0"/>
            </a:avLst>
          </a:prstGeom>
          <a:solidFill>
            <a:srgbClr val="78DCE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19</a:t>
            </a:r>
            <a:endParaRPr lang="de-DE" dirty="0"/>
          </a:p>
        </p:txBody>
      </p:sp>
      <p:sp>
        <p:nvSpPr>
          <p:cNvPr id="19" name="Abgerundetes Rechteck 18"/>
          <p:cNvSpPr/>
          <p:nvPr/>
        </p:nvSpPr>
        <p:spPr>
          <a:xfrm>
            <a:off x="447303" y="3147801"/>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78DCE3"/>
                </a:solidFill>
                <a:latin typeface="Arial"/>
                <a:cs typeface="Arial"/>
              </a:rPr>
              <a:t>Gemeinschaftsschule</a:t>
            </a:r>
            <a:r>
              <a:rPr lang="de-DE" sz="1600" b="1" dirty="0" smtClean="0">
                <a:latin typeface="Garamond"/>
                <a:cs typeface="Garamond"/>
              </a:rPr>
              <a:t> </a:t>
            </a:r>
            <a:endParaRPr lang="de-DE" sz="1600" b="1" dirty="0">
              <a:latin typeface="Garamond"/>
              <a:cs typeface="Garamond"/>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3" name="Abgerundetes Rechteck 12"/>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67544" y="3861048"/>
            <a:ext cx="8208912" cy="1800200"/>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p:txBody>
          <a:bodyPr/>
          <a:lstStyle/>
          <a:p>
            <a:r>
              <a:rPr lang="de-DE" smtClean="0"/>
              <a:t>Folie 2</a:t>
            </a:r>
            <a:endParaRPr lang="de-DE" dirty="0"/>
          </a:p>
        </p:txBody>
      </p:sp>
      <p:sp>
        <p:nvSpPr>
          <p:cNvPr id="11" name="Rechteck 10"/>
          <p:cNvSpPr/>
          <p:nvPr/>
        </p:nvSpPr>
        <p:spPr>
          <a:xfrm>
            <a:off x="467543" y="1484784"/>
            <a:ext cx="8387531" cy="648072"/>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20</a:t>
            </a:r>
            <a:endParaRPr lang="de-DE" dirty="0"/>
          </a:p>
        </p:txBody>
      </p:sp>
      <p:sp>
        <p:nvSpPr>
          <p:cNvPr id="10" name="Freihandform 9"/>
          <p:cNvSpPr/>
          <p:nvPr/>
        </p:nvSpPr>
        <p:spPr>
          <a:xfrm>
            <a:off x="611560" y="2636912"/>
            <a:ext cx="3744416" cy="2007142"/>
          </a:xfrm>
          <a:custGeom>
            <a:avLst/>
            <a:gdLst>
              <a:gd name="connsiteX0" fmla="*/ 0 w 1950720"/>
              <a:gd name="connsiteY0" fmla="*/ 0 h 1706880"/>
              <a:gd name="connsiteX1" fmla="*/ 1950720 w 1950720"/>
              <a:gd name="connsiteY1" fmla="*/ 0 h 1706880"/>
              <a:gd name="connsiteX2" fmla="*/ 1950720 w 1950720"/>
              <a:gd name="connsiteY2" fmla="*/ 1706880 h 1706880"/>
              <a:gd name="connsiteX3" fmla="*/ 0 w 1950720"/>
              <a:gd name="connsiteY3" fmla="*/ 1706880 h 1706880"/>
              <a:gd name="connsiteX4" fmla="*/ 0 w 19507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706880">
                <a:moveTo>
                  <a:pt x="0" y="0"/>
                </a:moveTo>
                <a:lnTo>
                  <a:pt x="1950720" y="0"/>
                </a:lnTo>
                <a:lnTo>
                  <a:pt x="1950720" y="1706880"/>
                </a:lnTo>
                <a:lnTo>
                  <a:pt x="0" y="170688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78232" tIns="78232" rIns="78232" bIns="78232" numCol="1" spcCol="1270" anchor="ctr" anchorCtr="0">
            <a:noAutofit/>
          </a:bodyPr>
          <a:lstStyle/>
          <a:p>
            <a:pPr lvl="0" defTabSz="488950">
              <a:spcBef>
                <a:spcPct val="0"/>
              </a:spcBef>
              <a:spcAft>
                <a:spcPct val="35000"/>
              </a:spcAft>
            </a:pPr>
            <a:r>
              <a:rPr lang="de-DE" sz="1600" b="1" kern="1200" dirty="0" smtClean="0">
                <a:solidFill>
                  <a:schemeClr val="tx1">
                    <a:lumMod val="75000"/>
                    <a:lumOff val="25000"/>
                  </a:schemeClr>
                </a:solidFill>
                <a:latin typeface="Arial"/>
                <a:cs typeface="Arial"/>
              </a:rPr>
              <a:t>Zunahme an Unterrichtsinhalten</a:t>
            </a:r>
          </a:p>
          <a:p>
            <a:pPr marL="342900" lvl="0" indent="-34290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h</a:t>
            </a:r>
            <a:r>
              <a:rPr lang="de-DE" sz="1600" kern="1200" dirty="0" smtClean="0">
                <a:solidFill>
                  <a:schemeClr val="tx1">
                    <a:lumMod val="75000"/>
                    <a:lumOff val="25000"/>
                  </a:schemeClr>
                </a:solidFill>
                <a:latin typeface="Arial"/>
                <a:cs typeface="Arial"/>
              </a:rPr>
              <a:t>öherer Stundenumfang </a:t>
            </a:r>
            <a:br>
              <a:rPr lang="de-DE" sz="1600" kern="1200" dirty="0" smtClean="0">
                <a:solidFill>
                  <a:schemeClr val="tx1">
                    <a:lumMod val="75000"/>
                    <a:lumOff val="25000"/>
                  </a:schemeClr>
                </a:solidFill>
                <a:latin typeface="Arial"/>
                <a:cs typeface="Arial"/>
              </a:rPr>
            </a:br>
            <a:r>
              <a:rPr lang="de-DE" sz="1600" kern="1200" dirty="0" smtClean="0">
                <a:solidFill>
                  <a:schemeClr val="tx1">
                    <a:lumMod val="75000"/>
                    <a:lumOff val="25000"/>
                  </a:schemeClr>
                </a:solidFill>
                <a:latin typeface="Arial"/>
                <a:cs typeface="Arial"/>
              </a:rPr>
              <a:t>(Nachmittagsunterricht ab Klasse 5)</a:t>
            </a:r>
          </a:p>
          <a:p>
            <a:pPr marL="342900" lvl="0" indent="-342900" defTabSz="4889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größerer Umfang von Hausaufgaben</a:t>
            </a:r>
          </a:p>
          <a:p>
            <a:pPr marL="342900" indent="-34290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zunehmend eigenständiges </a:t>
            </a:r>
            <a:r>
              <a:rPr lang="de-DE" sz="1600" dirty="0" smtClean="0">
                <a:solidFill>
                  <a:schemeClr val="tx1">
                    <a:lumMod val="75000"/>
                    <a:lumOff val="25000"/>
                  </a:schemeClr>
                </a:solidFill>
                <a:latin typeface="Arial"/>
                <a:cs typeface="Arial"/>
              </a:rPr>
              <a:t>Lernen</a:t>
            </a:r>
            <a:endParaRPr lang="de-DE" sz="1600" kern="1200" dirty="0">
              <a:solidFill>
                <a:schemeClr val="tx1">
                  <a:lumMod val="75000"/>
                  <a:lumOff val="25000"/>
                </a:schemeClr>
              </a:solidFill>
              <a:latin typeface="Arial"/>
              <a:cs typeface="Arial"/>
            </a:endParaRPr>
          </a:p>
        </p:txBody>
      </p:sp>
      <p:sp>
        <p:nvSpPr>
          <p:cNvPr id="12" name="Freihandform 11"/>
          <p:cNvSpPr/>
          <p:nvPr/>
        </p:nvSpPr>
        <p:spPr>
          <a:xfrm>
            <a:off x="5148064" y="2641802"/>
            <a:ext cx="3456384" cy="1431078"/>
          </a:xfrm>
          <a:custGeom>
            <a:avLst/>
            <a:gdLst>
              <a:gd name="connsiteX0" fmla="*/ 0 w 1950720"/>
              <a:gd name="connsiteY0" fmla="*/ 0 h 1706880"/>
              <a:gd name="connsiteX1" fmla="*/ 1950720 w 1950720"/>
              <a:gd name="connsiteY1" fmla="*/ 0 h 1706880"/>
              <a:gd name="connsiteX2" fmla="*/ 1950720 w 1950720"/>
              <a:gd name="connsiteY2" fmla="*/ 1706880 h 1706880"/>
              <a:gd name="connsiteX3" fmla="*/ 0 w 1950720"/>
              <a:gd name="connsiteY3" fmla="*/ 1706880 h 1706880"/>
              <a:gd name="connsiteX4" fmla="*/ 0 w 19507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706880">
                <a:moveTo>
                  <a:pt x="0" y="0"/>
                </a:moveTo>
                <a:lnTo>
                  <a:pt x="1950720" y="0"/>
                </a:lnTo>
                <a:lnTo>
                  <a:pt x="1950720" y="1706880"/>
                </a:lnTo>
                <a:lnTo>
                  <a:pt x="0" y="170688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fontRef>
        </p:style>
        <p:txBody>
          <a:bodyPr spcFirstLastPara="0" vert="horz" wrap="square" lIns="78232" tIns="78232" rIns="78232" bIns="78232" numCol="1" spcCol="1270" anchor="ctr" anchorCtr="0">
            <a:noAutofit/>
          </a:bodyPr>
          <a:lstStyle/>
          <a:p>
            <a:pPr defTabSz="488950">
              <a:spcBef>
                <a:spcPct val="0"/>
              </a:spcBef>
              <a:spcAft>
                <a:spcPct val="35000"/>
              </a:spcAft>
            </a:pPr>
            <a:r>
              <a:rPr lang="de-DE" sz="1600" b="1" dirty="0">
                <a:solidFill>
                  <a:schemeClr val="tx1">
                    <a:lumMod val="75000"/>
                    <a:lumOff val="25000"/>
                  </a:schemeClr>
                </a:solidFill>
                <a:latin typeface="Arial"/>
                <a:cs typeface="Arial"/>
              </a:rPr>
              <a:t>Unterstützung durch schulische Organisationsformen</a:t>
            </a:r>
          </a:p>
          <a:p>
            <a:pPr marL="285750" indent="-28575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Hausaufgabenbetreuung</a:t>
            </a:r>
          </a:p>
          <a:p>
            <a:pPr marL="285750" indent="-285750" defTabSz="488950">
              <a:spcBef>
                <a:spcPct val="0"/>
              </a:spcBef>
              <a:spcAft>
                <a:spcPct val="35000"/>
              </a:spcAft>
              <a:buFont typeface="Arial" panose="020B0604020202020204" pitchFamily="34" charset="0"/>
              <a:buChar char="•"/>
            </a:pPr>
            <a:r>
              <a:rPr lang="de-DE" sz="1600" dirty="0" smtClean="0">
                <a:solidFill>
                  <a:schemeClr val="tx1">
                    <a:lumMod val="75000"/>
                    <a:lumOff val="25000"/>
                  </a:schemeClr>
                </a:solidFill>
                <a:latin typeface="Arial"/>
                <a:cs typeface="Arial"/>
              </a:rPr>
              <a:t>Ganztagsschule</a:t>
            </a:r>
            <a:endParaRPr lang="de-DE" sz="1600" strike="sngStrike" dirty="0">
              <a:solidFill>
                <a:srgbClr val="FF0000"/>
              </a:solidFill>
              <a:latin typeface="Arial"/>
              <a:cs typeface="Arial"/>
            </a:endParaRPr>
          </a:p>
        </p:txBody>
      </p:sp>
      <p:sp>
        <p:nvSpPr>
          <p:cNvPr id="13" name="Richtungspfeil 12"/>
          <p:cNvSpPr/>
          <p:nvPr/>
        </p:nvSpPr>
        <p:spPr>
          <a:xfrm rot="5400000">
            <a:off x="1907704" y="836712"/>
            <a:ext cx="288032" cy="2880320"/>
          </a:xfrm>
          <a:prstGeom prst="homePlate">
            <a:avLst>
              <a:gd name="adj" fmla="val 99383"/>
            </a:avLst>
          </a:prstGeom>
          <a:solidFill>
            <a:srgbClr val="1EAEBD">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rot="5400000">
            <a:off x="2027714" y="572688"/>
            <a:ext cx="48012" cy="28803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rot="5400000" flipH="1" flipV="1">
            <a:off x="6516216" y="3164964"/>
            <a:ext cx="288032" cy="2880320"/>
          </a:xfrm>
          <a:prstGeom prst="homePlate">
            <a:avLst>
              <a:gd name="adj" fmla="val 99383"/>
            </a:avLst>
          </a:prstGeom>
          <a:solidFill>
            <a:srgbClr val="1EAEBD">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rot="5400000" flipH="1" flipV="1">
            <a:off x="6636226" y="3404994"/>
            <a:ext cx="48012" cy="28803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Tree>
    <p:extLst>
      <p:ext uri="{BB962C8B-B14F-4D97-AF65-F5344CB8AC3E}">
        <p14:creationId xmlns:p14="http://schemas.microsoft.com/office/powerpoint/2010/main" val="17045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21</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rgbClr val="1EAEBD"/>
                </a:solidFill>
                <a:latin typeface="Arial"/>
                <a:cs typeface="Arial"/>
              </a:rPr>
              <a:t>Inklusives Bildungsangebot </a:t>
            </a:r>
            <a:endParaRPr lang="de-DE" sz="1600" dirty="0" smtClean="0">
              <a:solidFill>
                <a:srgbClr val="1EAEBD"/>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rgbClr val="1EAEBD"/>
                </a:solidFill>
                <a:latin typeface="Arial"/>
                <a:cs typeface="Arial"/>
              </a:rPr>
              <a:t>Kooperative Organisationsformen</a:t>
            </a:r>
            <a:endParaRPr lang="de-DE" sz="1600" dirty="0">
              <a:solidFill>
                <a:srgbClr val="1EAEBD"/>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rgbClr val="1EAEBD"/>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t>Sonderpädagogisches Beratungs-, </a:t>
            </a:r>
          </a:p>
          <a:p>
            <a:r>
              <a:rPr lang="de-DE" sz="3000" dirty="0" smtClean="0"/>
              <a:t> 	            Unterstützungs- und Bildungsangebot</a:t>
            </a:r>
            <a:endParaRPr lang="de-DE" sz="3000" dirty="0"/>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rgbClr val="1EAEBD"/>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
        <p:nvSpPr>
          <p:cNvPr id="4" name="Textfeld 3">
            <a:hlinkClick r:id="rId3" action="ppaction://hlinksldjump"/>
          </p:cNvPr>
          <p:cNvSpPr txBox="1"/>
          <p:nvPr/>
        </p:nvSpPr>
        <p:spPr>
          <a:xfrm>
            <a:off x="8265459" y="5113708"/>
            <a:ext cx="583266" cy="276999"/>
          </a:xfrm>
          <a:prstGeom prst="rect">
            <a:avLst/>
          </a:prstGeom>
          <a:solidFill>
            <a:srgbClr val="1E90BC"/>
          </a:solidFill>
        </p:spPr>
        <p:txBody>
          <a:bodyPr wrap="square" rtlCol="0">
            <a:spAutoFit/>
          </a:bodyPr>
          <a:lstStyle/>
          <a:p>
            <a:r>
              <a:rPr lang="de-DE" sz="1200" dirty="0" smtClean="0">
                <a:solidFill>
                  <a:schemeClr val="tx2"/>
                </a:solidFill>
              </a:rPr>
              <a:t>Link</a:t>
            </a:r>
            <a:endParaRPr lang="de-DE" sz="1200" dirty="0">
              <a:solidFill>
                <a:schemeClr val="tx2"/>
              </a:solidFill>
            </a:endParaRPr>
          </a:p>
        </p:txBody>
      </p:sp>
    </p:spTree>
    <p:extLst>
      <p:ext uri="{BB962C8B-B14F-4D97-AF65-F5344CB8AC3E}">
        <p14:creationId xmlns:p14="http://schemas.microsoft.com/office/powerpoint/2010/main" val="3368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22</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t>Bildungswege in der Sekundarstufe (Auswahl)</a:t>
            </a:r>
            <a:endParaRPr lang="de-DE" sz="3000" dirty="0"/>
          </a:p>
        </p:txBody>
      </p:sp>
      <p:sp>
        <p:nvSpPr>
          <p:cNvPr id="8" name="Rechteck 7"/>
          <p:cNvSpPr/>
          <p:nvPr/>
        </p:nvSpPr>
        <p:spPr>
          <a:xfrm>
            <a:off x="8133241" y="1756481"/>
            <a:ext cx="720000" cy="2944075"/>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rgbClr val="B3EBEF"/>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rgbClr val="B3EBEF"/>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23</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beruflichen Schulen</a:t>
            </a:r>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645600" y="2294669"/>
            <a:ext cx="2204020" cy="3556800"/>
          </a:xfrm>
          <a:prstGeom prst="rect">
            <a:avLst/>
          </a:prstGeom>
          <a:solidFill>
            <a:srgbClr val="78DCE3"/>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 (VAB, BEJ,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289693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24</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duale Berufsausbildung und Weiterbildung</a:t>
            </a:r>
            <a:endParaRPr lang="de-DE" sz="3000" dirty="0"/>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49000">
                <a:srgbClr val="73D4D6">
                  <a:lumMod val="75000"/>
                  <a:lumOff val="25000"/>
                </a:srgbClr>
              </a:gs>
              <a:gs pos="0">
                <a:srgbClr val="78DCE3">
                  <a:lumMod val="75000"/>
                  <a:lumOff val="25000"/>
                </a:srgbClr>
              </a:gs>
              <a:gs pos="50000">
                <a:srgbClr val="78DCE3">
                  <a:lumMod val="50000"/>
                  <a:lumOff val="50000"/>
                </a:srgbClr>
              </a:gs>
              <a:gs pos="100000">
                <a:srgbClr val="78DCE3">
                  <a:lumMod val="50000"/>
                  <a:lumOff val="50000"/>
                </a:srgbClr>
              </a:gs>
            </a:gsLst>
            <a:lin ang="5400000" scaled="1"/>
            <a:tileRect/>
          </a:gra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
        <p:nvSpPr>
          <p:cNvPr id="13" name="Rechteck 12"/>
          <p:cNvSpPr/>
          <p:nvPr/>
        </p:nvSpPr>
        <p:spPr>
          <a:xfrm>
            <a:off x="474663" y="1764805"/>
            <a:ext cx="8361677" cy="534650"/>
          </a:xfrm>
          <a:prstGeom prst="rect">
            <a:avLst/>
          </a:prstGeom>
          <a:solidFill>
            <a:srgbClr val="91DDDF"/>
          </a:soli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25</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Berufskollegs</a:t>
            </a:r>
            <a:endParaRPr lang="de-DE" sz="3000" dirty="0"/>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 Sozialpädagogik</a:t>
            </a:r>
          </a:p>
        </p:txBody>
      </p:sp>
      <p:sp>
        <p:nvSpPr>
          <p:cNvPr id="13" name="Rechteck 12"/>
          <p:cNvSpPr/>
          <p:nvPr/>
        </p:nvSpPr>
        <p:spPr>
          <a:xfrm>
            <a:off x="4886319" y="3779341"/>
            <a:ext cx="3960000" cy="1052483"/>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rgbClr val="91DDDF"/>
          </a:soli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7449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26</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Berufliche Gymnasien</a:t>
            </a:r>
            <a:endParaRPr lang="de-DE" sz="3000" dirty="0"/>
          </a:p>
        </p:txBody>
      </p:sp>
      <p:sp>
        <p:nvSpPr>
          <p:cNvPr id="2" name="Textfeld 1"/>
          <p:cNvSpPr txBox="1"/>
          <p:nvPr/>
        </p:nvSpPr>
        <p:spPr>
          <a:xfrm>
            <a:off x="6593748" y="1762988"/>
            <a:ext cx="2247292" cy="3376309"/>
          </a:xfrm>
          <a:prstGeom prst="rect">
            <a:avLst/>
          </a:prstGeom>
          <a:solidFill>
            <a:srgbClr val="78DCE3"/>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gridCol w="6658838"/>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tr>
            </a:tbl>
          </a:graphicData>
        </a:graphic>
      </p:graphicFrame>
      <p:sp>
        <p:nvSpPr>
          <p:cNvPr id="29" name="Rechteck 28"/>
          <p:cNvSpPr/>
          <p:nvPr/>
        </p:nvSpPr>
        <p:spPr>
          <a:xfrm>
            <a:off x="837373" y="3591087"/>
            <a:ext cx="1692000" cy="720455"/>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27</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925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t>Berufliche Bildungsangebote und Bildungsgänge für Schüler</a:t>
            </a:r>
            <a:r>
              <a:rPr lang="de-DE" dirty="0" smtClean="0"/>
              <a:t>/-innen </a:t>
            </a:r>
            <a:r>
              <a:rPr lang="de-DE" dirty="0"/>
              <a:t>mit Behinderung </a:t>
            </a:r>
            <a:r>
              <a:rPr lang="de-DE" dirty="0" smtClean="0"/>
              <a:t>– Auswahl</a:t>
            </a:r>
            <a:endParaRPr lang="de-DE" dirty="0"/>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rgbClr val="1EAEBD">
              <a:alpha val="68000"/>
            </a:srgb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rgbClr val="1EAEBD">
              <a:alpha val="68000"/>
            </a:srgb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rgbClr val="1EAEBD">
              <a:alpha val="68000"/>
            </a:srgb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28</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rgbClr val="73D4D6">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rgbClr val="73D4D6">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gridCol w="3685874"/>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tr>
            </a:tbl>
          </a:graphicData>
        </a:graphic>
      </p:graphicFrame>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29</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t>Zeitlicher Ablauf </a:t>
            </a:r>
            <a:r>
              <a:rPr lang="de-DE" sz="3000" dirty="0" smtClean="0"/>
              <a:t>des </a:t>
            </a:r>
            <a:r>
              <a:rPr lang="de-DE" sz="3000" dirty="0"/>
              <a:t>Übergangsverfahrens</a:t>
            </a:r>
          </a:p>
        </p:txBody>
      </p:sp>
      <p:sp>
        <p:nvSpPr>
          <p:cNvPr id="6" name="Rechteck 5"/>
          <p:cNvSpPr/>
          <p:nvPr/>
        </p:nvSpPr>
        <p:spPr>
          <a:xfrm>
            <a:off x="468313" y="1484784"/>
            <a:ext cx="8374062" cy="72008"/>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err="1" smtClean="0"/>
              <a:t>www.km-bw.de</a:t>
            </a:r>
            <a:endParaRPr lang="de-DE" dirty="0"/>
          </a:p>
        </p:txBody>
      </p:sp>
      <p:sp>
        <p:nvSpPr>
          <p:cNvPr id="5" name="Datumsplatzhalter 4"/>
          <p:cNvSpPr>
            <a:spLocks noGrp="1"/>
          </p:cNvSpPr>
          <p:nvPr>
            <p:ph type="dt" sz="half" idx="2"/>
          </p:nvPr>
        </p:nvSpPr>
        <p:spPr/>
        <p:txBody>
          <a:bodyPr/>
          <a:lstStyle/>
          <a:p>
            <a:r>
              <a:rPr lang="de-DE" smtClean="0"/>
              <a:t>Folie 3</a:t>
            </a:r>
            <a:endParaRPr lang="de-DE" dirty="0"/>
          </a:p>
        </p:txBody>
      </p:sp>
      <p:sp>
        <p:nvSpPr>
          <p:cNvPr id="8" name="Freihandform 7"/>
          <p:cNvSpPr/>
          <p:nvPr/>
        </p:nvSpPr>
        <p:spPr>
          <a:xfrm>
            <a:off x="482402" y="2060848"/>
            <a:ext cx="5040560" cy="2232248"/>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30</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t>Anmeldung an der weiterführenden Schule </a:t>
            </a:r>
          </a:p>
        </p:txBody>
      </p:sp>
      <p:sp>
        <p:nvSpPr>
          <p:cNvPr id="14" name="Rechteck 13"/>
          <p:cNvSpPr/>
          <p:nvPr/>
        </p:nvSpPr>
        <p:spPr>
          <a:xfrm>
            <a:off x="487363" y="1484784"/>
            <a:ext cx="8352159" cy="4571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31</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Weitere Informationen </a:t>
            </a:r>
            <a:endParaRPr lang="de-DE" sz="3000" dirty="0"/>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4" name="Titel 3"/>
          <p:cNvSpPr>
            <a:spLocks noGrp="1"/>
          </p:cNvSpPr>
          <p:nvPr>
            <p:ph type="title"/>
          </p:nvPr>
        </p:nvSpPr>
        <p:spPr/>
        <p:txBody>
          <a:bodyPr/>
          <a:lstStyle/>
          <a:p>
            <a:r>
              <a:rPr lang="de-DE" dirty="0" smtClean="0"/>
              <a:t>Vielen Dank für Ihre Aufmerksamkeit! </a:t>
            </a:r>
            <a:endParaRPr lang="de-DE" dirty="0"/>
          </a:p>
        </p:txBody>
      </p:sp>
      <p:sp>
        <p:nvSpPr>
          <p:cNvPr id="5" name="Datumsplatzhalter 4"/>
          <p:cNvSpPr>
            <a:spLocks noGrp="1"/>
          </p:cNvSpPr>
          <p:nvPr>
            <p:ph type="dt" sz="half" idx="2"/>
          </p:nvPr>
        </p:nvSpPr>
        <p:spPr/>
        <p:txBody>
          <a:bodyPr/>
          <a:lstStyle/>
          <a:p>
            <a:r>
              <a:rPr lang="de-DE" dirty="0" smtClean="0"/>
              <a:t>Folie 32</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33</a:t>
            </a:r>
            <a:endParaRPr lang="de-DE" dirty="0"/>
          </a:p>
        </p:txBody>
      </p:sp>
      <p:sp>
        <p:nvSpPr>
          <p:cNvPr id="9" name="Freihandform 8"/>
          <p:cNvSpPr/>
          <p:nvPr/>
        </p:nvSpPr>
        <p:spPr>
          <a:xfrm>
            <a:off x="607368" y="2398792"/>
            <a:ext cx="4114801" cy="25202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endParaRPr lang="de-DE" sz="1600" dirty="0" smtClean="0">
              <a:latin typeface="Garamond"/>
              <a:cs typeface="Garamond"/>
            </a:endParaRPr>
          </a:p>
          <a:p>
            <a:r>
              <a:rPr lang="de-DE" sz="1600" u="sng" dirty="0">
                <a:solidFill>
                  <a:schemeClr val="tx1">
                    <a:lumMod val="75000"/>
                    <a:lumOff val="25000"/>
                  </a:schemeClr>
                </a:solidFill>
                <a:latin typeface="Arial"/>
                <a:cs typeface="Arial"/>
              </a:rPr>
              <a:t>Förderschwerpunkte</a:t>
            </a:r>
            <a:r>
              <a:rPr lang="de-DE" sz="1600" dirty="0">
                <a:solidFill>
                  <a:schemeClr val="tx1">
                    <a:lumMod val="75000"/>
                    <a:lumOff val="25000"/>
                  </a:schemeClr>
                </a:solidFill>
                <a:latin typeface="Arial"/>
                <a:cs typeface="Arial"/>
              </a:rPr>
              <a:t>: </a:t>
            </a:r>
            <a:br>
              <a:rPr lang="de-DE" sz="1600" dirty="0">
                <a:solidFill>
                  <a:schemeClr val="tx1">
                    <a:lumMod val="75000"/>
                    <a:lumOff val="25000"/>
                  </a:schemeClr>
                </a:solidFill>
                <a:latin typeface="Arial"/>
                <a:cs typeface="Arial"/>
              </a:rPr>
            </a:b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geistige Entwicklung</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Hören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körperlich-motorische Entwicklung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Sehen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Sprache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emotional-soziale Entwicklung</a:t>
            </a:r>
          </a:p>
        </p:txBody>
      </p:sp>
      <p:sp>
        <p:nvSpPr>
          <p:cNvPr id="10" name="Abgerundetes Rechteck 9"/>
          <p:cNvSpPr/>
          <p:nvPr/>
        </p:nvSpPr>
        <p:spPr>
          <a:xfrm>
            <a:off x="478483" y="1750694"/>
            <a:ext cx="8371830" cy="720000"/>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2200" b="1" dirty="0" smtClean="0">
                <a:solidFill>
                  <a:schemeClr val="tx1">
                    <a:lumMod val="75000"/>
                    <a:lumOff val="25000"/>
                  </a:schemeClr>
                </a:solidFill>
                <a:latin typeface="Arial"/>
                <a:cs typeface="Arial"/>
              </a:rPr>
              <a:t>Die sonderpädagogischen Bildungs- und Beratungszentren (SBBZ)</a:t>
            </a:r>
            <a:endParaRPr lang="de-DE" sz="2200" b="1" dirty="0">
              <a:solidFill>
                <a:schemeClr val="tx1">
                  <a:lumMod val="75000"/>
                  <a:lumOff val="25000"/>
                </a:schemeClr>
              </a:solidFill>
              <a:latin typeface="Arial"/>
              <a:cs typeface="Arial"/>
            </a:endParaRPr>
          </a:p>
        </p:txBody>
      </p:sp>
      <p:sp>
        <p:nvSpPr>
          <p:cNvPr id="11" name="Freihandform 10"/>
          <p:cNvSpPr/>
          <p:nvPr/>
        </p:nvSpPr>
        <p:spPr>
          <a:xfrm>
            <a:off x="5004048" y="2398792"/>
            <a:ext cx="3960440" cy="25202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endParaRPr lang="de-DE" sz="1600" dirty="0" smtClean="0">
              <a:solidFill>
                <a:schemeClr val="tx1">
                  <a:lumMod val="75000"/>
                  <a:lumOff val="25000"/>
                </a:schemeClr>
              </a:solidFill>
              <a:latin typeface="Garamond"/>
              <a:cs typeface="Garamond"/>
            </a:endParaRPr>
          </a:p>
          <a:p>
            <a:r>
              <a:rPr lang="de-DE" sz="1600" dirty="0" smtClean="0">
                <a:solidFill>
                  <a:schemeClr val="tx1">
                    <a:lumMod val="75000"/>
                    <a:lumOff val="25000"/>
                  </a:schemeClr>
                </a:solidFill>
                <a:latin typeface="Arial"/>
                <a:cs typeface="Arial"/>
              </a:rPr>
              <a:t>Je </a:t>
            </a:r>
            <a:r>
              <a:rPr lang="de-DE" sz="1600" dirty="0">
                <a:solidFill>
                  <a:schemeClr val="tx1">
                    <a:lumMod val="75000"/>
                    <a:lumOff val="25000"/>
                  </a:schemeClr>
                </a:solidFill>
                <a:latin typeface="Arial"/>
                <a:cs typeface="Arial"/>
              </a:rPr>
              <a:t>nach Förderschwerpunkt führen </a:t>
            </a:r>
            <a:r>
              <a:rPr lang="de-DE" sz="1600" dirty="0" smtClean="0">
                <a:solidFill>
                  <a:schemeClr val="tx1">
                    <a:lumMod val="75000"/>
                    <a:lumOff val="25000"/>
                  </a:schemeClr>
                </a:solidFill>
                <a:latin typeface="Arial"/>
                <a:cs typeface="Arial"/>
              </a:rPr>
              <a:t>die </a:t>
            </a:r>
          </a:p>
          <a:p>
            <a:r>
              <a:rPr lang="de-DE" sz="1600" dirty="0" smtClean="0">
                <a:solidFill>
                  <a:schemeClr val="tx1">
                    <a:lumMod val="75000"/>
                    <a:lumOff val="25000"/>
                  </a:schemeClr>
                </a:solidFill>
                <a:latin typeface="Arial"/>
                <a:cs typeface="Arial"/>
              </a:rPr>
              <a:t>SBBZ auch </a:t>
            </a:r>
            <a:r>
              <a:rPr lang="de-DE" sz="1600" u="sng" dirty="0" smtClean="0">
                <a:solidFill>
                  <a:schemeClr val="tx1">
                    <a:lumMod val="75000"/>
                    <a:lumOff val="25000"/>
                  </a:schemeClr>
                </a:solidFill>
                <a:latin typeface="Arial"/>
                <a:cs typeface="Arial"/>
              </a:rPr>
              <a:t>Bildungsgänge, </a:t>
            </a:r>
            <a:r>
              <a:rPr lang="de-DE" sz="1600" u="sng" dirty="0">
                <a:solidFill>
                  <a:schemeClr val="tx1">
                    <a:lumMod val="75000"/>
                    <a:lumOff val="25000"/>
                  </a:schemeClr>
                </a:solidFill>
                <a:latin typeface="Arial"/>
                <a:cs typeface="Arial"/>
              </a:rPr>
              <a:t>die </a:t>
            </a:r>
            <a:r>
              <a:rPr lang="de-DE" sz="1600" u="sng" dirty="0" smtClean="0">
                <a:solidFill>
                  <a:schemeClr val="tx1">
                    <a:lumMod val="75000"/>
                    <a:lumOff val="25000"/>
                  </a:schemeClr>
                </a:solidFill>
                <a:latin typeface="Arial"/>
                <a:cs typeface="Arial"/>
              </a:rPr>
              <a:t>zu den Abschlüssen der allgemeinen Schulen führen</a:t>
            </a:r>
            <a:r>
              <a:rPr lang="de-DE" sz="1600" dirty="0" smtClean="0">
                <a:solidFill>
                  <a:schemeClr val="tx1">
                    <a:lumMod val="75000"/>
                    <a:lumOff val="25000"/>
                  </a:schemeClr>
                </a:solidFill>
                <a:latin typeface="Arial"/>
                <a:cs typeface="Arial"/>
              </a:rPr>
              <a:t>:</a:t>
            </a:r>
          </a:p>
          <a:p>
            <a:r>
              <a:rPr lang="de-DE" sz="1600" dirty="0" smtClean="0">
                <a:solidFill>
                  <a:schemeClr val="tx1">
                    <a:lumMod val="75000"/>
                    <a:lumOff val="25000"/>
                  </a:schemeClr>
                </a:solidFill>
                <a:latin typeface="Arial"/>
                <a:cs typeface="Arial"/>
              </a:rPr>
              <a:t> </a:t>
            </a:r>
          </a:p>
          <a:p>
            <a:pPr marL="285750" indent="-285750">
              <a:buFont typeface="Arial" charset="0"/>
              <a:buChar char="•"/>
            </a:pPr>
            <a:r>
              <a:rPr lang="de-DE" sz="1600" dirty="0" smtClean="0">
                <a:solidFill>
                  <a:schemeClr val="tx1">
                    <a:lumMod val="75000"/>
                    <a:lumOff val="25000"/>
                  </a:schemeClr>
                </a:solidFill>
                <a:latin typeface="Arial"/>
                <a:cs typeface="Arial"/>
              </a:rPr>
              <a:t>Hauptschulabschluss</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charset="0"/>
              <a:buChar char="•"/>
            </a:pPr>
            <a:r>
              <a:rPr lang="de-DE" sz="1600" dirty="0" smtClean="0">
                <a:solidFill>
                  <a:schemeClr val="tx1">
                    <a:lumMod val="75000"/>
                    <a:lumOff val="25000"/>
                  </a:schemeClr>
                </a:solidFill>
                <a:latin typeface="Arial"/>
                <a:cs typeface="Arial"/>
              </a:rPr>
              <a:t>Werkrealschulabschluss</a:t>
            </a:r>
          </a:p>
          <a:p>
            <a:pPr marL="285750" indent="-285750">
              <a:buFont typeface="Arial" charset="0"/>
              <a:buChar char="•"/>
            </a:pPr>
            <a:r>
              <a:rPr lang="de-DE" sz="1600" dirty="0" smtClean="0">
                <a:solidFill>
                  <a:schemeClr val="tx1">
                    <a:lumMod val="75000"/>
                    <a:lumOff val="25000"/>
                  </a:schemeClr>
                </a:solidFill>
                <a:latin typeface="Arial"/>
                <a:cs typeface="Arial"/>
              </a:rPr>
              <a:t>Realschulabschluss</a:t>
            </a:r>
          </a:p>
          <a:p>
            <a:pPr marL="285750" indent="-285750">
              <a:buFont typeface="Arial" charset="0"/>
              <a:buChar char="•"/>
            </a:pPr>
            <a:r>
              <a:rPr lang="de-DE" sz="1600" dirty="0" smtClean="0">
                <a:solidFill>
                  <a:schemeClr val="tx1">
                    <a:lumMod val="75000"/>
                    <a:lumOff val="25000"/>
                  </a:schemeClr>
                </a:solidFill>
                <a:latin typeface="Arial"/>
                <a:cs typeface="Arial"/>
              </a:rPr>
              <a:t>Abitur </a:t>
            </a:r>
            <a:endParaRPr lang="de-DE" sz="1600" dirty="0">
              <a:solidFill>
                <a:schemeClr val="tx1">
                  <a:lumMod val="75000"/>
                  <a:lumOff val="25000"/>
                </a:schemeClr>
              </a:solidFill>
              <a:latin typeface="Arial"/>
              <a:cs typeface="Arial"/>
            </a:endParaRPr>
          </a:p>
          <a:p>
            <a:pPr indent="0">
              <a:buNone/>
            </a:pPr>
            <a:endParaRPr lang="de-DE" sz="1600" dirty="0" smtClean="0">
              <a:solidFill>
                <a:schemeClr val="tx1">
                  <a:lumMod val="75000"/>
                  <a:lumOff val="25000"/>
                </a:schemeClr>
              </a:solidFill>
              <a:latin typeface="Arial"/>
              <a:cs typeface="Arial"/>
            </a:endParaRPr>
          </a:p>
        </p:txBody>
      </p:sp>
      <p:sp>
        <p:nvSpPr>
          <p:cNvPr id="12" name="Freihandform 11"/>
          <p:cNvSpPr/>
          <p:nvPr/>
        </p:nvSpPr>
        <p:spPr>
          <a:xfrm>
            <a:off x="478483" y="5194918"/>
            <a:ext cx="8425631" cy="7200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r>
              <a:rPr lang="de-DE" sz="1600" dirty="0">
                <a:solidFill>
                  <a:schemeClr val="tx1">
                    <a:lumMod val="75000"/>
                    <a:lumOff val="25000"/>
                  </a:schemeClr>
                </a:solidFill>
                <a:latin typeface="Arial"/>
                <a:cs typeface="Arial"/>
              </a:rPr>
              <a:t>Auch an SBBZ ist das gemeinsame Lernen von Kindern mit und ohne Anspruch auf ein sonderpädagogisches Bildungsangebot </a:t>
            </a:r>
            <a:r>
              <a:rPr lang="de-DE" sz="1600" dirty="0" smtClean="0">
                <a:solidFill>
                  <a:schemeClr val="tx1">
                    <a:lumMod val="75000"/>
                    <a:lumOff val="25000"/>
                  </a:schemeClr>
                </a:solidFill>
                <a:latin typeface="Arial"/>
                <a:cs typeface="Arial"/>
              </a:rPr>
              <a:t>möglich.</a:t>
            </a:r>
            <a:endParaRPr lang="de-DE" sz="1600" dirty="0">
              <a:solidFill>
                <a:schemeClr val="tx1">
                  <a:lumMod val="75000"/>
                  <a:lumOff val="25000"/>
                </a:schemeClr>
              </a:solidFill>
              <a:latin typeface="Arial"/>
              <a:cs typeface="Arial"/>
            </a:endParaRPr>
          </a:p>
        </p:txBody>
      </p:sp>
      <p:sp>
        <p:nvSpPr>
          <p:cNvPr id="13" name="Titel 3"/>
          <p:cNvSpPr txBox="1">
            <a:spLocks/>
          </p:cNvSpPr>
          <p:nvPr/>
        </p:nvSpPr>
        <p:spPr>
          <a:xfrm>
            <a:off x="609600" y="714400"/>
            <a:ext cx="8229600" cy="62636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5" name="Rechteck 14"/>
          <p:cNvSpPr/>
          <p:nvPr/>
        </p:nvSpPr>
        <p:spPr>
          <a:xfrm>
            <a:off x="474663" y="1484784"/>
            <a:ext cx="8374062" cy="45719"/>
          </a:xfrm>
          <a:prstGeom prst="rect">
            <a:avLst/>
          </a:prstGeom>
          <a:solidFill>
            <a:srgbClr val="BEE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itel 3"/>
          <p:cNvSpPr txBox="1">
            <a:spLocks/>
          </p:cNvSpPr>
          <p:nvPr/>
        </p:nvSpPr>
        <p:spPr>
          <a:xfrm>
            <a:off x="457199" y="562000"/>
            <a:ext cx="8385175" cy="850776"/>
          </a:xfrm>
          <a:prstGeom prst="rect">
            <a:avLst/>
          </a:prstGeom>
        </p:spPr>
        <p:txBody>
          <a:bodyPr vert="horz" anchor="ctr">
            <a:normAutofit fontScale="92500" lnSpcReduction="2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t>Sonderpädagogisches Beratungs-, </a:t>
            </a:r>
          </a:p>
          <a:p>
            <a:r>
              <a:rPr lang="de-DE" dirty="0"/>
              <a:t> 	            Unterstützungs- und Bildungsangebot</a:t>
            </a:r>
          </a:p>
        </p:txBody>
      </p:sp>
      <p:sp>
        <p:nvSpPr>
          <p:cNvPr id="16" name="Textfeld 15">
            <a:hlinkClick r:id="rId3" action="ppaction://hlinksldjump"/>
          </p:cNvPr>
          <p:cNvSpPr txBox="1"/>
          <p:nvPr/>
        </p:nvSpPr>
        <p:spPr>
          <a:xfrm>
            <a:off x="8255934" y="5566589"/>
            <a:ext cx="583266" cy="276999"/>
          </a:xfrm>
          <a:prstGeom prst="rect">
            <a:avLst/>
          </a:prstGeom>
          <a:solidFill>
            <a:srgbClr val="1E90BC"/>
          </a:solidFill>
        </p:spPr>
        <p:txBody>
          <a:bodyPr wrap="square" rtlCol="0">
            <a:spAutoFit/>
          </a:bodyPr>
          <a:lstStyle/>
          <a:p>
            <a:r>
              <a:rPr lang="de-DE" sz="1200" dirty="0" smtClean="0">
                <a:solidFill>
                  <a:schemeClr val="tx2"/>
                </a:solidFill>
              </a:rPr>
              <a:t>Link</a:t>
            </a:r>
            <a:endParaRPr lang="de-DE" sz="1200" dirty="0">
              <a:solidFill>
                <a:schemeClr val="tx2"/>
              </a:solidFill>
            </a:endParaRPr>
          </a:p>
        </p:txBody>
      </p:sp>
    </p:spTree>
    <p:extLst>
      <p:ext uri="{BB962C8B-B14F-4D97-AF65-F5344CB8AC3E}">
        <p14:creationId xmlns:p14="http://schemas.microsoft.com/office/powerpoint/2010/main" val="6084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Bausteine des Übergangsverfahrens </a:t>
            </a:r>
            <a:endParaRPr lang="de-DE" sz="3000" dirty="0"/>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rgbClr val="1E90BC"/>
                </a:solidFill>
                <a:latin typeface="Arial"/>
                <a:cs typeface="Arial"/>
              </a:rPr>
              <a:t>Pädagogische Gesamtwürdigung</a:t>
            </a:r>
          </a:p>
          <a:p>
            <a:pPr marL="285750" indent="-285750">
              <a:lnSpc>
                <a:spcPct val="120000"/>
              </a:lnSpc>
              <a:buFont typeface="Arial"/>
              <a:buChar char="•"/>
            </a:pPr>
            <a:r>
              <a:rPr lang="de-DE" sz="1600" dirty="0">
                <a:solidFill>
                  <a:srgbClr val="1E90BC"/>
                </a:solidFill>
                <a:latin typeface="Arial"/>
                <a:cs typeface="Arial"/>
              </a:rPr>
              <a:t>Leistungen in den einzelnen Fächern </a:t>
            </a:r>
            <a:endParaRPr lang="de-DE" sz="1600" dirty="0" smtClean="0">
              <a:solidFill>
                <a:srgbClr val="1E90BC"/>
              </a:solidFill>
              <a:latin typeface="Arial"/>
              <a:cs typeface="Arial"/>
            </a:endParaRPr>
          </a:p>
          <a:p>
            <a:pPr>
              <a:lnSpc>
                <a:spcPct val="120000"/>
              </a:lnSpc>
            </a:pPr>
            <a:r>
              <a:rPr lang="de-DE" sz="1600" dirty="0">
                <a:solidFill>
                  <a:srgbClr val="1E90BC"/>
                </a:solidFill>
                <a:latin typeface="Arial"/>
                <a:cs typeface="Arial"/>
              </a:rPr>
              <a:t> </a:t>
            </a:r>
            <a:r>
              <a:rPr lang="de-DE" sz="1600" dirty="0" smtClean="0">
                <a:solidFill>
                  <a:srgbClr val="1E90BC"/>
                </a:solidFill>
                <a:latin typeface="Arial"/>
                <a:cs typeface="Arial"/>
              </a:rPr>
              <a:t>    (</a:t>
            </a:r>
            <a:r>
              <a:rPr lang="de-DE" sz="1600" dirty="0">
                <a:solidFill>
                  <a:srgbClr val="1E90BC"/>
                </a:solidFill>
                <a:latin typeface="Arial"/>
                <a:cs typeface="Arial"/>
              </a:rPr>
              <a:t>vgl. Halbjahresinformation Kl. 4)</a:t>
            </a:r>
          </a:p>
          <a:p>
            <a:pPr marL="285750" indent="-285750">
              <a:lnSpc>
                <a:spcPct val="120000"/>
              </a:lnSpc>
              <a:buFont typeface="Arial"/>
              <a:buChar char="•"/>
            </a:pPr>
            <a:r>
              <a:rPr lang="de-DE" sz="1600" dirty="0">
                <a:solidFill>
                  <a:srgbClr val="1E90BC"/>
                </a:solidFill>
                <a:latin typeface="Arial"/>
                <a:cs typeface="Arial"/>
              </a:rPr>
              <a:t>Entwicklungen der Leistungen in Klasse </a:t>
            </a:r>
            <a:r>
              <a:rPr lang="de-DE" sz="1600" dirty="0" smtClean="0">
                <a:solidFill>
                  <a:srgbClr val="1E90BC"/>
                </a:solidFill>
                <a:latin typeface="Arial"/>
                <a:cs typeface="Arial"/>
              </a:rPr>
              <a:t>3/4</a:t>
            </a:r>
            <a:endParaRPr lang="de-DE" sz="1600" dirty="0">
              <a:solidFill>
                <a:srgbClr val="1E90BC"/>
              </a:solidFill>
              <a:latin typeface="Arial"/>
              <a:cs typeface="Arial"/>
            </a:endParaRPr>
          </a:p>
          <a:p>
            <a:pPr marL="285750" indent="-285750">
              <a:lnSpc>
                <a:spcPct val="120000"/>
              </a:lnSpc>
              <a:buFont typeface="Arial"/>
              <a:buChar char="•"/>
            </a:pPr>
            <a:r>
              <a:rPr lang="de-DE" sz="1600" dirty="0">
                <a:solidFill>
                  <a:srgbClr val="1E90BC"/>
                </a:solidFill>
                <a:latin typeface="Arial"/>
                <a:cs typeface="Arial"/>
              </a:rPr>
              <a:t>Lern-, Arbeits- und Sozialverhalten</a:t>
            </a:r>
          </a:p>
          <a:p>
            <a:pPr marL="285750" indent="-285750">
              <a:lnSpc>
                <a:spcPct val="120000"/>
              </a:lnSpc>
              <a:buFont typeface="Arial"/>
              <a:buChar char="•"/>
            </a:pPr>
            <a:r>
              <a:rPr lang="de-DE" sz="1600" dirty="0">
                <a:solidFill>
                  <a:srgbClr val="1E90BC"/>
                </a:solidFill>
                <a:latin typeface="Arial"/>
                <a:cs typeface="Arial"/>
              </a:rPr>
              <a:t>Entwicklungspotenzial</a:t>
            </a:r>
          </a:p>
          <a:p>
            <a:pPr marL="285750" indent="-285750">
              <a:lnSpc>
                <a:spcPct val="120000"/>
              </a:lnSpc>
              <a:buFont typeface="Arial"/>
              <a:buChar char="•"/>
            </a:pPr>
            <a:r>
              <a:rPr lang="de-DE" sz="1600" dirty="0">
                <a:solidFill>
                  <a:srgbClr val="1E90BC"/>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rgbClr val="1E90B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Garamond" panose="02020404030301010803" pitchFamily="18"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6</a:t>
            </a:r>
            <a:endParaRPr lang="de-DE" dirty="0"/>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Hauptschule/Werkrealschule</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Realschule 	</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Gymnasium </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Gemeinschaftsschule</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Schulartübergreifendes </a:t>
            </a:r>
          </a:p>
          <a:p>
            <a:pPr marL="0" lvl="1" indent="0" defTabSz="711200">
              <a:lnSpc>
                <a:spcPct val="50000"/>
              </a:lnSpc>
              <a:spcBef>
                <a:spcPct val="0"/>
              </a:spcBef>
              <a:spcAft>
                <a:spcPct val="15000"/>
              </a:spcAft>
              <a:buNone/>
            </a:pPr>
            <a:endParaRPr lang="de-DE"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7 </a:t>
            </a:r>
            <a:endParaRPr lang="de-DE" dirty="0"/>
          </a:p>
        </p:txBody>
      </p:sp>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Haupt-/Werkrealschule</a:t>
            </a:r>
            <a:endParaRPr lang="de-DE" sz="3000" dirty="0"/>
          </a:p>
        </p:txBody>
      </p:sp>
      <p:pic>
        <p:nvPicPr>
          <p:cNvPr id="4" name="Bild 3" descr="Foto Folie 7.jpg"/>
          <p:cNvPicPr>
            <a:picLocks noChangeAspect="1"/>
          </p:cNvPicPr>
          <p:nvPr/>
        </p:nvPicPr>
        <p:blipFill rotWithShape="1">
          <a:blip r:embed="rId3"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842324"/>
            <a:ext cx="8376988" cy="288032"/>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5202356"/>
            <a:ext cx="8376988"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562396"/>
            <a:ext cx="8376988"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Haupt-/Werkrealschule</a:t>
            </a:r>
            <a:endParaRPr lang="de-DE" sz="3000" dirty="0"/>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95715470"/>
              </p:ext>
            </p:extLst>
          </p:nvPr>
        </p:nvGraphicFramePr>
        <p:xfrm>
          <a:off x="620068" y="4842324"/>
          <a:ext cx="7763887" cy="1005840"/>
        </p:xfrm>
        <a:graphic>
          <a:graphicData uri="http://schemas.openxmlformats.org/drawingml/2006/table">
            <a:tbl>
              <a:tblPr firstRow="1" bandRow="1">
                <a:tableStyleId>{2D5ABB26-0587-4C30-8999-92F81FD0307C}</a:tableStyleId>
              </a:tblPr>
              <a:tblGrid>
                <a:gridCol w="1293980"/>
                <a:gridCol w="6469907"/>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tr>
            </a:tbl>
          </a:graphicData>
        </a:graphic>
      </p:graphicFrame>
      <p:sp>
        <p:nvSpPr>
          <p:cNvPr id="12" name="Rechteck 11"/>
          <p:cNvSpPr/>
          <p:nvPr/>
        </p:nvSpPr>
        <p:spPr>
          <a:xfrm>
            <a:off x="468313" y="1484784"/>
            <a:ext cx="838676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937948"/>
            <a:ext cx="95797"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9</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Realschule</a:t>
            </a:r>
            <a:endParaRPr lang="de-DE" sz="3000" dirty="0"/>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78085" y="1484784"/>
            <a:ext cx="8370639"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6265</Words>
  <Application>Microsoft Office PowerPoint</Application>
  <PresentationFormat>Bildschirmpräsentation (4:3)</PresentationFormat>
  <Paragraphs>893</Paragraphs>
  <Slides>33</Slides>
  <Notes>33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Langer</cp:lastModifiedBy>
  <cp:revision>699</cp:revision>
  <cp:lastPrinted>2018-05-25T09:02:34Z</cp:lastPrinted>
  <dcterms:created xsi:type="dcterms:W3CDTF">2014-03-18T09:41:04Z</dcterms:created>
  <dcterms:modified xsi:type="dcterms:W3CDTF">2018-11-15T06:06:34Z</dcterms:modified>
</cp:coreProperties>
</file>